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8" r:id="rId6"/>
    <p:sldId id="259" r:id="rId7"/>
    <p:sldId id="260" r:id="rId8"/>
    <p:sldId id="265" r:id="rId9"/>
    <p:sldId id="261" r:id="rId10"/>
    <p:sldId id="266"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Naimo" initials="LN" lastIdx="4" clrIdx="0">
    <p:extLst>
      <p:ext uri="{19B8F6BF-5375-455C-9EA6-DF929625EA0E}">
        <p15:presenceInfo xmlns:p15="http://schemas.microsoft.com/office/powerpoint/2012/main" userId="S::lee.naimo@screenaustralia.gov.au::5b1ed777-847c-4ba0-853d-ac3d13d16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8" autoAdjust="0"/>
    <p:restoredTop sz="78991" autoAdjust="0"/>
  </p:normalViewPr>
  <p:slideViewPr>
    <p:cSldViewPr snapToGrid="0">
      <p:cViewPr varScale="1">
        <p:scale>
          <a:sx n="98" d="100"/>
          <a:sy n="98" d="100"/>
        </p:scale>
        <p:origin x="164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442D4-537A-4F79-B6AE-159095D5586C}" type="datetimeFigureOut">
              <a:rPr lang="en-AU" smtClean="0"/>
              <a:t>26/09/2023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9FC4-2ED5-49A6-BB9F-5C839C09A410}" type="slidenum">
              <a:rPr lang="en-AU" smtClean="0"/>
              <a:t>‹#›</a:t>
            </a:fld>
            <a:endParaRPr lang="en-AU" dirty="0"/>
          </a:p>
        </p:txBody>
      </p:sp>
    </p:spTree>
    <p:extLst>
      <p:ext uri="{BB962C8B-B14F-4D97-AF65-F5344CB8AC3E}">
        <p14:creationId xmlns:p14="http://schemas.microsoft.com/office/powerpoint/2010/main" val="56887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gameaccessibilityguidelines.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Key Information</a:t>
            </a:r>
          </a:p>
          <a:p>
            <a:r>
              <a:rPr lang="en-AU" b="0" dirty="0">
                <a:latin typeface="Trebuchet MS" panose="020B0603020202020204" pitchFamily="34" charset="0"/>
              </a:rPr>
              <a:t>Please provide the following information about your game:</a:t>
            </a: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Project title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Studio or gamemaker</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Creative Pitch deck prepared by</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Creative Pitch deck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Project start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Estimated project completion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Anticipated genre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Anticipated number of players</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Anticipated game modes</a:t>
            </a:r>
            <a:endParaRPr lang="en-AU" sz="1800" b="0" i="0" u="none" strike="noStrike" dirty="0">
              <a:effectLst/>
              <a:latin typeface="Arial" panose="020B0604020202020204" pitchFamily="34" charset="0"/>
            </a:endParaRPr>
          </a:p>
          <a:p>
            <a:endParaRPr lang="en-AU" b="1" dirty="0"/>
          </a:p>
        </p:txBody>
      </p:sp>
      <p:sp>
        <p:nvSpPr>
          <p:cNvPr id="4" name="Slide Number Placeholder 3"/>
          <p:cNvSpPr>
            <a:spLocks noGrp="1"/>
          </p:cNvSpPr>
          <p:nvPr>
            <p:ph type="sldNum" sz="quarter" idx="5"/>
          </p:nvPr>
        </p:nvSpPr>
        <p:spPr/>
        <p:txBody>
          <a:bodyPr/>
          <a:lstStyle/>
          <a:p>
            <a:fld id="{3AE59FC4-2ED5-49A6-BB9F-5C839C09A410}" type="slidenum">
              <a:rPr lang="en-AU" smtClean="0"/>
              <a:t>2</a:t>
            </a:fld>
            <a:endParaRPr lang="en-AU" dirty="0"/>
          </a:p>
        </p:txBody>
      </p:sp>
    </p:spTree>
    <p:extLst>
      <p:ext uri="{BB962C8B-B14F-4D97-AF65-F5344CB8AC3E}">
        <p14:creationId xmlns:p14="http://schemas.microsoft.com/office/powerpoint/2010/main" val="1332804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Project Goals</a:t>
            </a:r>
          </a:p>
          <a:p>
            <a:pPr marL="0" indent="0">
              <a:buNone/>
            </a:pPr>
            <a:r>
              <a:rPr lang="en-AU" dirty="0">
                <a:latin typeface="Trebuchet MS" panose="020B0603020202020204" pitchFamily="34" charset="0"/>
              </a:rPr>
              <a:t>Use this slide to list the goals for your project:</a:t>
            </a:r>
          </a:p>
          <a:p>
            <a:r>
              <a:rPr lang="en-AU" b="1" dirty="0">
                <a:latin typeface="Trebuchet MS" panose="020B0603020202020204" pitchFamily="34" charset="0"/>
              </a:rPr>
              <a:t>Experience Goals </a:t>
            </a:r>
            <a:br>
              <a:rPr lang="en-AU" b="1" dirty="0">
                <a:latin typeface="Trebuchet MS" panose="020B0603020202020204" pitchFamily="34" charset="0"/>
              </a:rPr>
            </a:br>
            <a:r>
              <a:rPr lang="en-AU" dirty="0">
                <a:latin typeface="Trebuchet MS" panose="020B0603020202020204" pitchFamily="34" charset="0"/>
              </a:rPr>
              <a:t>What kind of  (emotional) experience do you want your players to have?</a:t>
            </a:r>
          </a:p>
          <a:p>
            <a:r>
              <a:rPr lang="en-AU" b="1" dirty="0">
                <a:latin typeface="Trebuchet MS" panose="020B0603020202020204" pitchFamily="34" charset="0"/>
              </a:rPr>
              <a:t>Design Goals</a:t>
            </a:r>
            <a:br>
              <a:rPr lang="en-AU" dirty="0">
                <a:latin typeface="Trebuchet MS" panose="020B0603020202020204" pitchFamily="34" charset="0"/>
              </a:rPr>
            </a:br>
            <a:r>
              <a:rPr lang="en-AU" dirty="0">
                <a:latin typeface="Trebuchet MS" panose="020B0603020202020204" pitchFamily="34" charset="0"/>
              </a:rPr>
              <a:t>May include (but is not limited to) any of the following: </a:t>
            </a:r>
          </a:p>
          <a:p>
            <a:pPr marL="628650" lvl="1" indent="-171450">
              <a:buFont typeface="Arial" panose="020B0604020202020204" pitchFamily="34" charset="0"/>
              <a:buChar char="•"/>
            </a:pPr>
            <a:r>
              <a:rPr lang="en-AU" dirty="0">
                <a:latin typeface="Trebuchet MS" panose="020B0603020202020204" pitchFamily="34" charset="0"/>
              </a:rPr>
              <a:t>Game mechanics, verbs, player activities</a:t>
            </a:r>
          </a:p>
          <a:p>
            <a:pPr marL="628650" lvl="1" indent="-171450">
              <a:buFont typeface="Arial" panose="020B0604020202020204" pitchFamily="34" charset="0"/>
              <a:buChar char="•"/>
            </a:pPr>
            <a:r>
              <a:rPr lang="en-AU" dirty="0">
                <a:latin typeface="Trebuchet MS" panose="020B0603020202020204" pitchFamily="34" charset="0"/>
              </a:rPr>
              <a:t>Game subject matter – what is the game about? </a:t>
            </a:r>
          </a:p>
          <a:p>
            <a:pPr marL="628650" lvl="1" indent="-171450">
              <a:buFont typeface="Arial" panose="020B0604020202020204" pitchFamily="34" charset="0"/>
              <a:buChar char="•"/>
            </a:pPr>
            <a:r>
              <a:rPr lang="en-AU" dirty="0">
                <a:latin typeface="Trebuchet MS" panose="020B0603020202020204" pitchFamily="34" charset="0"/>
              </a:rPr>
              <a:t>Theme – the core topic addressed by the game</a:t>
            </a:r>
          </a:p>
          <a:p>
            <a:pPr marL="628650" lvl="1" indent="-171450">
              <a:buFont typeface="Arial" panose="020B0604020202020204" pitchFamily="34" charset="0"/>
              <a:buChar char="•"/>
            </a:pPr>
            <a:r>
              <a:rPr lang="en-AU" dirty="0">
                <a:latin typeface="Trebuchet MS" panose="020B0603020202020204" pitchFamily="34" charset="0"/>
              </a:rPr>
              <a:t>Impact – is there a real-world impact you want your game to have? What is it? Why is this impact important to you?</a:t>
            </a:r>
          </a:p>
          <a:p>
            <a:endParaRPr lang="en-AU" dirty="0"/>
          </a:p>
        </p:txBody>
      </p:sp>
      <p:sp>
        <p:nvSpPr>
          <p:cNvPr id="4" name="Slide Number Placeholder 3"/>
          <p:cNvSpPr>
            <a:spLocks noGrp="1"/>
          </p:cNvSpPr>
          <p:nvPr>
            <p:ph type="sldNum" sz="quarter" idx="5"/>
          </p:nvPr>
        </p:nvSpPr>
        <p:spPr/>
        <p:txBody>
          <a:bodyPr/>
          <a:lstStyle/>
          <a:p>
            <a:fld id="{3AE59FC4-2ED5-49A6-BB9F-5C839C09A410}" type="slidenum">
              <a:rPr lang="en-AU" smtClean="0"/>
              <a:t>3</a:t>
            </a:fld>
            <a:endParaRPr lang="en-AU" dirty="0"/>
          </a:p>
        </p:txBody>
      </p:sp>
    </p:spTree>
    <p:extLst>
      <p:ext uri="{BB962C8B-B14F-4D97-AF65-F5344CB8AC3E}">
        <p14:creationId xmlns:p14="http://schemas.microsoft.com/office/powerpoint/2010/main" val="388314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Design Overview</a:t>
            </a:r>
          </a:p>
          <a:p>
            <a:pPr marL="0" indent="0">
              <a:buNone/>
            </a:pPr>
            <a:r>
              <a:rPr lang="en-AU" dirty="0">
                <a:latin typeface="Trebuchet MS" panose="020B0603020202020204" pitchFamily="34" charset="0"/>
              </a:rPr>
              <a:t>Use this slide to detail your current thoughts on what the sort of things the player will do/encounter in the game. The format of this will vary depending on the type of game you want to make. For example: </a:t>
            </a:r>
          </a:p>
          <a:p>
            <a:pPr marL="171450" indent="-171450">
              <a:buFont typeface="Arial" panose="020B0604020202020204" pitchFamily="34" charset="0"/>
              <a:buChar char="•"/>
            </a:pPr>
            <a:r>
              <a:rPr lang="en-AU" dirty="0">
                <a:latin typeface="Trebuchet MS" panose="020B0603020202020204" pitchFamily="34" charset="0"/>
              </a:rPr>
              <a:t>Narrative games may benefit from an overview of themes, characters and locations</a:t>
            </a:r>
          </a:p>
          <a:p>
            <a:pPr marL="171450" indent="-171450">
              <a:buFont typeface="Arial" panose="020B0604020202020204" pitchFamily="34" charset="0"/>
              <a:buChar char="•"/>
            </a:pPr>
            <a:r>
              <a:rPr lang="en-AU" dirty="0">
                <a:latin typeface="Trebuchet MS" panose="020B0603020202020204" pitchFamily="34" charset="0"/>
              </a:rPr>
              <a:t>Mechanical games may benefit from a flow chart illustrating the core game loop</a:t>
            </a:r>
          </a:p>
          <a:p>
            <a:pPr marL="171450" indent="-171450">
              <a:buFont typeface="Arial" panose="020B0604020202020204" pitchFamily="34" charset="0"/>
              <a:buChar char="•"/>
            </a:pPr>
            <a:r>
              <a:rPr lang="en-AU" dirty="0">
                <a:latin typeface="Trebuchet MS" panose="020B0603020202020204" pitchFamily="34" charset="0"/>
              </a:rPr>
              <a:t>Live service games may benefit from an overview of short, medium and long term retention loops and an overview of monetisation plans</a:t>
            </a:r>
          </a:p>
          <a:p>
            <a:pPr marL="0" indent="0">
              <a:buNone/>
            </a:pPr>
            <a:r>
              <a:rPr lang="en-AU" dirty="0">
                <a:latin typeface="Trebuchet MS" panose="020B0603020202020204" pitchFamily="34" charset="0"/>
              </a:rPr>
              <a:t>These formats are just examples – please use whatever format best communicates the creative vision for your game</a:t>
            </a:r>
          </a:p>
          <a:p>
            <a:endParaRPr lang="en-AU" dirty="0"/>
          </a:p>
        </p:txBody>
      </p:sp>
      <p:sp>
        <p:nvSpPr>
          <p:cNvPr id="4" name="Slide Number Placeholder 3"/>
          <p:cNvSpPr>
            <a:spLocks noGrp="1"/>
          </p:cNvSpPr>
          <p:nvPr>
            <p:ph type="sldNum" sz="quarter" idx="5"/>
          </p:nvPr>
        </p:nvSpPr>
        <p:spPr/>
        <p:txBody>
          <a:bodyPr/>
          <a:lstStyle/>
          <a:p>
            <a:fld id="{3AE59FC4-2ED5-49A6-BB9F-5C839C09A410}" type="slidenum">
              <a:rPr lang="en-AU" smtClean="0"/>
              <a:t>4</a:t>
            </a:fld>
            <a:endParaRPr lang="en-AU" dirty="0"/>
          </a:p>
        </p:txBody>
      </p:sp>
    </p:spTree>
    <p:extLst>
      <p:ext uri="{BB962C8B-B14F-4D97-AF65-F5344CB8AC3E}">
        <p14:creationId xmlns:p14="http://schemas.microsoft.com/office/powerpoint/2010/main" val="2920777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Technical Overview</a:t>
            </a:r>
          </a:p>
          <a:p>
            <a:r>
              <a:rPr lang="en-AU" dirty="0"/>
              <a:t>Please provide details such as: </a:t>
            </a:r>
          </a:p>
          <a:p>
            <a:pPr marL="171450" indent="-171450">
              <a:buFont typeface="Arial" panose="020B0604020202020204" pitchFamily="34" charset="0"/>
              <a:buChar char="•"/>
            </a:pPr>
            <a:r>
              <a:rPr lang="en-AU" dirty="0"/>
              <a:t>Game engine</a:t>
            </a: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Pipeline overview (briefly describe the tools and software you are using to make the game)</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Number of players</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Version control solution</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Primary development platform</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QA Plan overview</a:t>
            </a:r>
            <a:endParaRPr lang="en-AU" sz="1800" b="0" i="0" u="none" strike="noStrike" dirty="0">
              <a:effectLst/>
              <a:latin typeface="Arial" panose="020B0604020202020204" pitchFamily="34" charset="0"/>
            </a:endParaRP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3AE59FC4-2ED5-49A6-BB9F-5C839C09A410}" type="slidenum">
              <a:rPr lang="en-AU" smtClean="0"/>
              <a:t>5</a:t>
            </a:fld>
            <a:endParaRPr lang="en-AU" dirty="0"/>
          </a:p>
        </p:txBody>
      </p:sp>
    </p:spTree>
    <p:extLst>
      <p:ext uri="{BB962C8B-B14F-4D97-AF65-F5344CB8AC3E}">
        <p14:creationId xmlns:p14="http://schemas.microsoft.com/office/powerpoint/2010/main" val="1331283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latin typeface="Trebuchet MS" panose="020B0603020202020204" pitchFamily="34" charset="0"/>
              </a:rPr>
              <a:t>Aesthetic Overview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latin typeface="Trebuchet MS" panose="020B0603020202020204" pitchFamily="34" charset="0"/>
            </a:endParaRPr>
          </a:p>
          <a:p>
            <a:pPr marL="0" indent="0">
              <a:buNone/>
            </a:pPr>
            <a:r>
              <a:rPr lang="en-AU" dirty="0">
                <a:latin typeface="Trebuchet MS" panose="020B0603020202020204" pitchFamily="34" charset="0"/>
              </a:rPr>
              <a:t>Use this slide to communicate the aesthetic you envision for the game in words, images, video; whatever format best communicates your vision. </a:t>
            </a:r>
          </a:p>
          <a:p>
            <a:pPr marL="0" indent="0">
              <a:buNone/>
            </a:pPr>
            <a:r>
              <a:rPr lang="en-AU" dirty="0">
                <a:latin typeface="Trebuchet MS" panose="020B0603020202020204" pitchFamily="34" charset="0"/>
              </a:rPr>
              <a:t>If you already have concept art, please include that. Otherwise, a mood board can be used. </a:t>
            </a:r>
          </a:p>
          <a:p>
            <a:pPr marL="0" indent="0">
              <a:buNone/>
            </a:pPr>
            <a:r>
              <a:rPr lang="en-AU" dirty="0">
                <a:latin typeface="Trebuchet MS" panose="020B0603020202020204" pitchFamily="34" charset="0"/>
              </a:rPr>
              <a:t>Audio is certainly considered part of the game’s aesthetic and examples/references of the audial experience of the game are encouraged.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latin typeface="Trebuchet MS" panose="020B0603020202020204" pitchFamily="34" charset="0"/>
            </a:endParaRPr>
          </a:p>
          <a:p>
            <a:endParaRPr lang="en-AU" dirty="0"/>
          </a:p>
        </p:txBody>
      </p:sp>
      <p:sp>
        <p:nvSpPr>
          <p:cNvPr id="4" name="Slide Number Placeholder 3"/>
          <p:cNvSpPr>
            <a:spLocks noGrp="1"/>
          </p:cNvSpPr>
          <p:nvPr>
            <p:ph type="sldNum" sz="quarter" idx="5"/>
          </p:nvPr>
        </p:nvSpPr>
        <p:spPr/>
        <p:txBody>
          <a:bodyPr/>
          <a:lstStyle/>
          <a:p>
            <a:fld id="{3AE59FC4-2ED5-49A6-BB9F-5C839C09A410}" type="slidenum">
              <a:rPr lang="en-AU" smtClean="0"/>
              <a:t>6</a:t>
            </a:fld>
            <a:endParaRPr lang="en-AU" dirty="0"/>
          </a:p>
        </p:txBody>
      </p:sp>
    </p:spTree>
    <p:extLst>
      <p:ext uri="{BB962C8B-B14F-4D97-AF65-F5344CB8AC3E}">
        <p14:creationId xmlns:p14="http://schemas.microsoft.com/office/powerpoint/2010/main" val="3648303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Accessibility Overview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rebuchet MS" panose="020B0603020202020204" pitchFamily="34" charset="0"/>
              </a:rPr>
              <a:t>Accessibility measures are best considered early in the creation of a game. List the measures you will be investigating or adopting. The Game Accessibility Guidelines provides a good list of measures to consider, as a starting point: </a:t>
            </a:r>
            <a:r>
              <a:rPr lang="en-US" dirty="0">
                <a:latin typeface="Trebuchet MS" panose="020B0603020202020204" pitchFamily="34" charset="0"/>
                <a:hlinkClick r:id="rId3"/>
              </a:rPr>
              <a:t>https://gameaccessibilityguidelines.com/</a:t>
            </a:r>
            <a:endParaRPr lang="en-US" dirty="0">
              <a:latin typeface="Trebuchet MS" panose="020B0603020202020204" pitchFamily="34" charset="0"/>
            </a:endParaRPr>
          </a:p>
          <a:p>
            <a:endParaRPr lang="en-AU" dirty="0"/>
          </a:p>
        </p:txBody>
      </p:sp>
      <p:sp>
        <p:nvSpPr>
          <p:cNvPr id="4" name="Slide Number Placeholder 3"/>
          <p:cNvSpPr>
            <a:spLocks noGrp="1"/>
          </p:cNvSpPr>
          <p:nvPr>
            <p:ph type="sldNum" sz="quarter" idx="5"/>
          </p:nvPr>
        </p:nvSpPr>
        <p:spPr/>
        <p:txBody>
          <a:bodyPr/>
          <a:lstStyle/>
          <a:p>
            <a:fld id="{3AE59FC4-2ED5-49A6-BB9F-5C839C09A410}" type="slidenum">
              <a:rPr lang="en-AU" smtClean="0"/>
              <a:t>7</a:t>
            </a:fld>
            <a:endParaRPr lang="en-AU" dirty="0"/>
          </a:p>
        </p:txBody>
      </p:sp>
    </p:spTree>
    <p:extLst>
      <p:ext uri="{BB962C8B-B14F-4D97-AF65-F5344CB8AC3E}">
        <p14:creationId xmlns:p14="http://schemas.microsoft.com/office/powerpoint/2010/main" val="2611780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latin typeface="Trebuchet MS" panose="020B0603020202020204" pitchFamily="34" charset="0"/>
              </a:rPr>
              <a:t>Inspiration / References </a:t>
            </a:r>
          </a:p>
          <a:p>
            <a:pPr marL="0" indent="0">
              <a:buNone/>
            </a:pPr>
            <a:r>
              <a:rPr lang="en-US" dirty="0">
                <a:latin typeface="Trebuchet MS" panose="020B0603020202020204" pitchFamily="34" charset="0"/>
              </a:rPr>
              <a:t>What has influenced this project? May include other games, books, movies, music, artists, television, places, people, historical events, cultural phenomena or anything else</a:t>
            </a:r>
            <a:endParaRPr lang="en-AU" dirty="0">
              <a:latin typeface="Trebuchet MS" panose="020B0603020202020204" pitchFamily="34" charset="0"/>
            </a:endParaRPr>
          </a:p>
          <a:p>
            <a:endParaRPr lang="en-AU" dirty="0"/>
          </a:p>
        </p:txBody>
      </p:sp>
      <p:sp>
        <p:nvSpPr>
          <p:cNvPr id="4" name="Slide Number Placeholder 3"/>
          <p:cNvSpPr>
            <a:spLocks noGrp="1"/>
          </p:cNvSpPr>
          <p:nvPr>
            <p:ph type="sldNum" sz="quarter" idx="5"/>
          </p:nvPr>
        </p:nvSpPr>
        <p:spPr/>
        <p:txBody>
          <a:bodyPr/>
          <a:lstStyle/>
          <a:p>
            <a:fld id="{3AE59FC4-2ED5-49A6-BB9F-5C839C09A410}" type="slidenum">
              <a:rPr lang="en-AU" smtClean="0"/>
              <a:t>8</a:t>
            </a:fld>
            <a:endParaRPr lang="en-AU" dirty="0"/>
          </a:p>
        </p:txBody>
      </p:sp>
    </p:spTree>
    <p:extLst>
      <p:ext uri="{BB962C8B-B14F-4D97-AF65-F5344CB8AC3E}">
        <p14:creationId xmlns:p14="http://schemas.microsoft.com/office/powerpoint/2010/main" val="263439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72F9-0CE6-482C-B893-46873B5313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20E0D89-9D2A-4A31-969C-25238FEED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955E717-AF2F-4517-A125-DEFD418A3C8C}"/>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5" name="Footer Placeholder 4">
            <a:extLst>
              <a:ext uri="{FF2B5EF4-FFF2-40B4-BE49-F238E27FC236}">
                <a16:creationId xmlns:a16="http://schemas.microsoft.com/office/drawing/2014/main" id="{EF36A397-5320-4A19-B137-9816CDEB3B9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E52F2F50-0E14-4A44-AE0B-153FFC4DB1A5}"/>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137445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69B4-7A36-4102-B461-79AAB80F2CB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59D5C84-E93B-4CE4-9CC5-694503ACB0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BE5D62D-5052-4797-8443-4F4311506CC7}"/>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5" name="Footer Placeholder 4">
            <a:extLst>
              <a:ext uri="{FF2B5EF4-FFF2-40B4-BE49-F238E27FC236}">
                <a16:creationId xmlns:a16="http://schemas.microsoft.com/office/drawing/2014/main" id="{C66D0B47-5E7C-4B97-9858-30F301C7F7D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E133145-93B9-4288-98FA-E44D253E3E4D}"/>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140283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8E904B-BB34-4F73-B37A-0F38FD2E77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E31B04-9853-4D91-A62A-C6840EC835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641B9DC-D050-4C52-845D-2225E900C481}"/>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5" name="Footer Placeholder 4">
            <a:extLst>
              <a:ext uri="{FF2B5EF4-FFF2-40B4-BE49-F238E27FC236}">
                <a16:creationId xmlns:a16="http://schemas.microsoft.com/office/drawing/2014/main" id="{4D610D7F-4337-4654-B727-47BBF7A36B1D}"/>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3A9A3AE-82EA-46E2-9C2E-0EF528BC9B17}"/>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56956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A786-3D02-4294-B838-04CA0313EE1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35A43D2-BFAB-4AB8-BEB1-3EFC46FF7B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430E94-D748-4837-8B54-86318DBB54F6}"/>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5" name="Footer Placeholder 4">
            <a:extLst>
              <a:ext uri="{FF2B5EF4-FFF2-40B4-BE49-F238E27FC236}">
                <a16:creationId xmlns:a16="http://schemas.microsoft.com/office/drawing/2014/main" id="{07736C81-489D-494C-A05C-BEEAE3784796}"/>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482BF0-F4F2-4A4F-B92D-EE0C11564780}"/>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4987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E1AFA-AE8E-4BD8-98BC-DE7B56D8D1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F816F1E-A795-4C43-9D36-5530B1471F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86D854-3E41-4265-8AA9-B4C92BD9FBE2}"/>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5" name="Footer Placeholder 4">
            <a:extLst>
              <a:ext uri="{FF2B5EF4-FFF2-40B4-BE49-F238E27FC236}">
                <a16:creationId xmlns:a16="http://schemas.microsoft.com/office/drawing/2014/main" id="{15D9F75A-F941-4130-A32A-EDA644E2B95F}"/>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858273CE-BD90-4E0E-B273-DBD63FFC78C4}"/>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95473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380A-82A4-4490-A119-0FD19459E9B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82EAB2D-7734-43C6-9205-9ECBD27925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B729198-977E-445D-A1D5-A264357D75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953DD32-775C-4B3B-B0BD-4B1F8DFD1A63}"/>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6" name="Footer Placeholder 5">
            <a:extLst>
              <a:ext uri="{FF2B5EF4-FFF2-40B4-BE49-F238E27FC236}">
                <a16:creationId xmlns:a16="http://schemas.microsoft.com/office/drawing/2014/main" id="{4D922CBA-458C-430A-AA79-F55E5DFFB3E6}"/>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EA5A012E-94F5-45BD-B90F-69EA0D29EBBF}"/>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68066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5527-1C69-48E3-BF7E-67FDCA94558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12255D0-85DA-4FA1-AAF8-8FA63EE6A0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F98AEB-201E-4192-B4CE-361CCADB11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2E63F62-B325-4870-A056-FFBF9F8EE6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428219-9F04-47C5-B68D-F759109269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757EAE7-E346-40C8-B8E4-2FD15C8386AD}"/>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8" name="Footer Placeholder 7">
            <a:extLst>
              <a:ext uri="{FF2B5EF4-FFF2-40B4-BE49-F238E27FC236}">
                <a16:creationId xmlns:a16="http://schemas.microsoft.com/office/drawing/2014/main" id="{0BB5F989-DEB7-4CCC-9AEA-3C65F997D0CB}"/>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E9A259AF-79B0-422B-9359-C962F72CE105}"/>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10157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0E71-D3F6-45E7-8386-600C2E21630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6317F12-181E-42E5-AE54-4C1740949F18}"/>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4" name="Footer Placeholder 3">
            <a:extLst>
              <a:ext uri="{FF2B5EF4-FFF2-40B4-BE49-F238E27FC236}">
                <a16:creationId xmlns:a16="http://schemas.microsoft.com/office/drawing/2014/main" id="{193DBE11-02BB-417A-AADA-4E26E60F93D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BD0502C5-3CC4-4BAA-B33B-2ADD2D190DDA}"/>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17103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B99195-FD79-429E-B6E5-585B5F466F15}"/>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3" name="Footer Placeholder 2">
            <a:extLst>
              <a:ext uri="{FF2B5EF4-FFF2-40B4-BE49-F238E27FC236}">
                <a16:creationId xmlns:a16="http://schemas.microsoft.com/office/drawing/2014/main" id="{CF8DE4D8-DD31-449F-9ED5-E440890EA137}"/>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AEF2A771-4340-4463-BF54-03E07408C7E8}"/>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121010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E5345-3320-48F1-94CE-AB894815E5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DB4A38C-F6C9-432B-8FAD-489107DFE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DC36D5C-A73B-429A-BC46-C970307D7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B2A268-3A24-4A0E-A80D-47AED246229F}"/>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6" name="Footer Placeholder 5">
            <a:extLst>
              <a:ext uri="{FF2B5EF4-FFF2-40B4-BE49-F238E27FC236}">
                <a16:creationId xmlns:a16="http://schemas.microsoft.com/office/drawing/2014/main" id="{5CAC8CEA-B242-430B-8013-C3892E36F4A0}"/>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B0D43412-D441-482B-8B1B-D5584FD57E81}"/>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264816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FD09-8C21-4511-B0C3-90385CC93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05325B2-9A7D-4B67-A6FF-78D8F7F356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D9F06F20-B48A-44AB-92FC-722C4D6FB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C6AAC7-42DF-4C7B-8E5C-00FD92EB8CC7}"/>
              </a:ext>
            </a:extLst>
          </p:cNvPr>
          <p:cNvSpPr>
            <a:spLocks noGrp="1"/>
          </p:cNvSpPr>
          <p:nvPr>
            <p:ph type="dt" sz="half" idx="10"/>
          </p:nvPr>
        </p:nvSpPr>
        <p:spPr/>
        <p:txBody>
          <a:bodyPr/>
          <a:lstStyle/>
          <a:p>
            <a:fld id="{A55A6D26-BBAA-4BA0-9179-13571BF957A0}" type="datetimeFigureOut">
              <a:rPr lang="en-AU" smtClean="0"/>
              <a:t>26/09/2023</a:t>
            </a:fld>
            <a:endParaRPr lang="en-AU" dirty="0"/>
          </a:p>
        </p:txBody>
      </p:sp>
      <p:sp>
        <p:nvSpPr>
          <p:cNvPr id="6" name="Footer Placeholder 5">
            <a:extLst>
              <a:ext uri="{FF2B5EF4-FFF2-40B4-BE49-F238E27FC236}">
                <a16:creationId xmlns:a16="http://schemas.microsoft.com/office/drawing/2014/main" id="{8AC18403-5482-4B04-ACD2-DCCCEEB6465D}"/>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2BE275F2-BCED-44CD-ACE4-40AAE78A8372}"/>
              </a:ext>
            </a:extLst>
          </p:cNvPr>
          <p:cNvSpPr>
            <a:spLocks noGrp="1"/>
          </p:cNvSpPr>
          <p:nvPr>
            <p:ph type="sldNum" sz="quarter" idx="12"/>
          </p:nvPr>
        </p:nvSpPr>
        <p:spPr/>
        <p:txBody>
          <a:bodyPr/>
          <a:lstStyle/>
          <a:p>
            <a:fld id="{BE549081-6E36-4514-A660-3911F352C789}" type="slidenum">
              <a:rPr lang="en-AU" smtClean="0"/>
              <a:t>‹#›</a:t>
            </a:fld>
            <a:endParaRPr lang="en-AU" dirty="0"/>
          </a:p>
        </p:txBody>
      </p:sp>
    </p:spTree>
    <p:extLst>
      <p:ext uri="{BB962C8B-B14F-4D97-AF65-F5344CB8AC3E}">
        <p14:creationId xmlns:p14="http://schemas.microsoft.com/office/powerpoint/2010/main" val="950520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B61B4D-2805-4F7F-B123-B2B173D799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73E9A2E-D9C8-4355-B90F-44A9DF124D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F5C591B-630E-4229-B371-E1574DE4F4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A6D26-BBAA-4BA0-9179-13571BF957A0}" type="datetimeFigureOut">
              <a:rPr lang="en-AU" smtClean="0"/>
              <a:t>26/09/2023</a:t>
            </a:fld>
            <a:endParaRPr lang="en-AU" dirty="0"/>
          </a:p>
        </p:txBody>
      </p:sp>
      <p:sp>
        <p:nvSpPr>
          <p:cNvPr id="5" name="Footer Placeholder 4">
            <a:extLst>
              <a:ext uri="{FF2B5EF4-FFF2-40B4-BE49-F238E27FC236}">
                <a16:creationId xmlns:a16="http://schemas.microsoft.com/office/drawing/2014/main" id="{8FADC2AA-CA0F-44A8-B021-93E5DE39B3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C8FE7D4C-C80D-4626-B5BB-6C2F92DC1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49081-6E36-4514-A660-3911F352C789}" type="slidenum">
              <a:rPr lang="en-AU" smtClean="0"/>
              <a:t>‹#›</a:t>
            </a:fld>
            <a:endParaRPr lang="en-AU" dirty="0"/>
          </a:p>
        </p:txBody>
      </p:sp>
    </p:spTree>
    <p:extLst>
      <p:ext uri="{BB962C8B-B14F-4D97-AF65-F5344CB8AC3E}">
        <p14:creationId xmlns:p14="http://schemas.microsoft.com/office/powerpoint/2010/main" val="3703670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ameaccessibilityguidelines.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F18832D-2884-496D-A48D-179FA253399E}"/>
              </a:ext>
            </a:extLst>
          </p:cNvPr>
          <p:cNvSpPr>
            <a:spLocks noGrp="1"/>
          </p:cNvSpPr>
          <p:nvPr>
            <p:ph type="title"/>
          </p:nvPr>
        </p:nvSpPr>
        <p:spPr/>
        <p:txBody>
          <a:bodyPr/>
          <a:lstStyle/>
          <a:p>
            <a:r>
              <a:rPr lang="en-AU" b="1" dirty="0">
                <a:solidFill>
                  <a:schemeClr val="tx1">
                    <a:lumMod val="95000"/>
                    <a:lumOff val="5000"/>
                  </a:schemeClr>
                </a:solidFill>
                <a:effectLst>
                  <a:outerShdw blurRad="38100" dist="38100" dir="2700000" algn="tl">
                    <a:srgbClr val="000000">
                      <a:alpha val="43137"/>
                    </a:srgbClr>
                  </a:outerShdw>
                </a:effectLst>
                <a:latin typeface="Trebuchet MS" panose="020B0603020202020204" pitchFamily="34" charset="0"/>
              </a:rPr>
              <a:t>Instructions</a:t>
            </a:r>
          </a:p>
        </p:txBody>
      </p:sp>
      <p:sp>
        <p:nvSpPr>
          <p:cNvPr id="5" name="Subtitle 4">
            <a:extLst>
              <a:ext uri="{FF2B5EF4-FFF2-40B4-BE49-F238E27FC236}">
                <a16:creationId xmlns:a16="http://schemas.microsoft.com/office/drawing/2014/main" id="{50204D27-915F-4BE1-A6FA-76B2999E7D02}"/>
              </a:ext>
            </a:extLst>
          </p:cNvPr>
          <p:cNvSpPr>
            <a:spLocks noGrp="1"/>
          </p:cNvSpPr>
          <p:nvPr>
            <p:ph idx="1"/>
          </p:nvPr>
        </p:nvSpPr>
        <p:spPr>
          <a:xfrm>
            <a:off x="838200" y="1825624"/>
            <a:ext cx="10515600" cy="4750540"/>
          </a:xfrm>
        </p:spPr>
        <p:txBody>
          <a:bodyPr>
            <a:normAutofit fontScale="77500" lnSpcReduction="20000"/>
          </a:bodyPr>
          <a:lstStyle/>
          <a:p>
            <a:r>
              <a:rPr lang="en-AU" sz="2400" dirty="0">
                <a:latin typeface="Trebuchet MS" panose="020B0603020202020204" pitchFamily="34" charset="0"/>
              </a:rPr>
              <a:t>Fill in all slides relevant to your project. If a slide is irrelevant to your project, you may delete it. You may add additional slides as serves the needs of the project, but the total length </a:t>
            </a:r>
            <a:r>
              <a:rPr lang="en-AU" sz="2400" u="sng" dirty="0">
                <a:latin typeface="Trebuchet MS" panose="020B0603020202020204" pitchFamily="34" charset="0"/>
              </a:rPr>
              <a:t>must not exceed ten (10) slides</a:t>
            </a:r>
            <a:r>
              <a:rPr lang="en-AU" sz="2400" dirty="0">
                <a:latin typeface="Trebuchet MS" panose="020B0603020202020204" pitchFamily="34" charset="0"/>
              </a:rPr>
              <a:t>.</a:t>
            </a:r>
          </a:p>
          <a:p>
            <a:r>
              <a:rPr lang="en-AU" sz="2400" dirty="0">
                <a:latin typeface="Trebuchet MS" panose="020B0603020202020204" pitchFamily="34" charset="0"/>
              </a:rPr>
              <a:t>This is a Creative Pitch Deck, not a publisher/investor Pitch Deck. The purpose of this document is to clearly communicate the creative vision for your game (rather than sell the business case of the game as a product). </a:t>
            </a:r>
          </a:p>
          <a:p>
            <a:r>
              <a:rPr lang="en-AU" sz="2400" dirty="0">
                <a:latin typeface="Trebuchet MS" panose="020B0603020202020204" pitchFamily="34" charset="0"/>
              </a:rPr>
              <a:t>You may style the Creative Pitch Deck however you like (although please keep in mind that all documents submitted to Screen Australia are reviewed based primarily on the coherence, clarity and strength of information provided, rather than aesthetics).</a:t>
            </a:r>
          </a:p>
          <a:p>
            <a:r>
              <a:rPr lang="en-US" sz="2400" dirty="0">
                <a:latin typeface="Trebuchet MS" panose="020B0603020202020204" pitchFamily="34" charset="0"/>
              </a:rPr>
              <a:t>If you wish to provide additional information about your project that does not fit in the Project Plan or Creative Pitch Deck documents, you may provide it via SmartyGrants in the ‘Supporting Materials’ section. </a:t>
            </a:r>
          </a:p>
          <a:p>
            <a:r>
              <a:rPr lang="en-US" sz="2400" dirty="0">
                <a:latin typeface="Trebuchet MS" panose="020B0603020202020204" pitchFamily="34" charset="0"/>
              </a:rPr>
              <a:t>We are aware that, as this is early-stage funding, many elements of the creative vision may change during development. This is normal and expected. Please provide the information as best you can at this point in the project. </a:t>
            </a:r>
          </a:p>
          <a:p>
            <a:r>
              <a:rPr lang="en-US" sz="2400" dirty="0">
                <a:latin typeface="Trebuchet MS" panose="020B0603020202020204" pitchFamily="34" charset="0"/>
              </a:rPr>
              <a:t>Each slide features instructions on what to include on the slide. These instructions are repeated in the ‘Notes’ section of each slide. We expect that you remove the instructions from the slide and replace it with the requested content.</a:t>
            </a:r>
          </a:p>
          <a:p>
            <a:r>
              <a:rPr lang="en-US" sz="2400" dirty="0">
                <a:latin typeface="Trebuchet MS" panose="020B0603020202020204" pitchFamily="34" charset="0"/>
              </a:rPr>
              <a:t>Before you submit this document, please delete this Instructions slide</a:t>
            </a:r>
            <a:endParaRPr lang="en-AU" sz="2400" dirty="0">
              <a:latin typeface="Trebuchet MS" panose="020B0603020202020204" pitchFamily="34" charset="0"/>
            </a:endParaRPr>
          </a:p>
        </p:txBody>
      </p:sp>
    </p:spTree>
    <p:extLst>
      <p:ext uri="{BB962C8B-B14F-4D97-AF65-F5344CB8AC3E}">
        <p14:creationId xmlns:p14="http://schemas.microsoft.com/office/powerpoint/2010/main" val="132207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BC0E781-B59A-44E5-BFC6-5B4746646B34}"/>
              </a:ext>
            </a:extLst>
          </p:cNvPr>
          <p:cNvGraphicFramePr>
            <a:graphicFrameLocks noGrp="1"/>
          </p:cNvGraphicFramePr>
          <p:nvPr>
            <p:ph idx="1"/>
            <p:extLst>
              <p:ext uri="{D42A27DB-BD31-4B8C-83A1-F6EECF244321}">
                <p14:modId xmlns:p14="http://schemas.microsoft.com/office/powerpoint/2010/main" val="3322694153"/>
              </p:ext>
            </p:extLst>
          </p:nvPr>
        </p:nvGraphicFramePr>
        <p:xfrm>
          <a:off x="809626" y="3833071"/>
          <a:ext cx="10572750" cy="2718753"/>
        </p:xfrm>
        <a:graphic>
          <a:graphicData uri="http://schemas.openxmlformats.org/drawingml/2006/table">
            <a:tbl>
              <a:tblPr firstRow="1" bandRow="1">
                <a:tableStyleId>{5940675A-B579-460E-94D1-54222C63F5DA}</a:tableStyleId>
              </a:tblPr>
              <a:tblGrid>
                <a:gridCol w="3646748">
                  <a:extLst>
                    <a:ext uri="{9D8B030D-6E8A-4147-A177-3AD203B41FA5}">
                      <a16:colId xmlns:a16="http://schemas.microsoft.com/office/drawing/2014/main" val="4194113544"/>
                    </a:ext>
                  </a:extLst>
                </a:gridCol>
                <a:gridCol w="6926002">
                  <a:extLst>
                    <a:ext uri="{9D8B030D-6E8A-4147-A177-3AD203B41FA5}">
                      <a16:colId xmlns:a16="http://schemas.microsoft.com/office/drawing/2014/main" val="2250648986"/>
                    </a:ext>
                  </a:extLst>
                </a:gridCol>
              </a:tblGrid>
              <a:tr h="520171">
                <a:tc>
                  <a:txBody>
                    <a:bodyPr/>
                    <a:lstStyle/>
                    <a:p>
                      <a:pPr algn="r"/>
                      <a:r>
                        <a:rPr lang="en-AU" sz="1600" dirty="0">
                          <a:latin typeface="Trebuchet MS" panose="020B0603020202020204" pitchFamily="34" charset="0"/>
                        </a:rPr>
                        <a:t>When did you start working on this project?</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3191603227"/>
                  </a:ext>
                </a:extLst>
              </a:tr>
              <a:tr h="520171">
                <a:tc>
                  <a:txBody>
                    <a:bodyPr/>
                    <a:lstStyle/>
                    <a:p>
                      <a:pPr algn="r"/>
                      <a:r>
                        <a:rPr lang="en-AU" sz="1600" dirty="0">
                          <a:latin typeface="Trebuchet MS" panose="020B0603020202020204" pitchFamily="34" charset="0"/>
                        </a:rPr>
                        <a:t>Estimated project (prototype or microscale game) completion date:</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655932314"/>
                  </a:ext>
                </a:extLst>
              </a:tr>
              <a:tr h="520171">
                <a:tc>
                  <a:txBody>
                    <a:bodyPr/>
                    <a:lstStyle/>
                    <a:p>
                      <a:pPr algn="r"/>
                      <a:r>
                        <a:rPr lang="en-AU" sz="1600" dirty="0">
                          <a:latin typeface="Trebuchet MS" panose="020B0603020202020204" pitchFamily="34" charset="0"/>
                        </a:rPr>
                        <a:t>Anticipated genre: </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2894053420"/>
                  </a:ext>
                </a:extLst>
              </a:tr>
              <a:tr h="520171">
                <a:tc>
                  <a:txBody>
                    <a:bodyPr/>
                    <a:lstStyle/>
                    <a:p>
                      <a:pPr algn="r"/>
                      <a:r>
                        <a:rPr lang="en-AU" sz="1600" dirty="0">
                          <a:latin typeface="Trebuchet MS" panose="020B0603020202020204" pitchFamily="34" charset="0"/>
                        </a:rPr>
                        <a:t>Anticipated number of players: </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106258453"/>
                  </a:ext>
                </a:extLst>
              </a:tr>
              <a:tr h="520171">
                <a:tc>
                  <a:txBody>
                    <a:bodyPr/>
                    <a:lstStyle/>
                    <a:p>
                      <a:pPr algn="r"/>
                      <a:r>
                        <a:rPr lang="en-AU" sz="1600" dirty="0">
                          <a:latin typeface="Trebuchet MS" panose="020B0603020202020204" pitchFamily="34" charset="0"/>
                        </a:rPr>
                        <a:t>Anticipated game modes:</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162208986"/>
                  </a:ext>
                </a:extLst>
              </a:tr>
            </a:tbl>
          </a:graphicData>
        </a:graphic>
      </p:graphicFrame>
      <p:sp>
        <p:nvSpPr>
          <p:cNvPr id="7" name="Title 1">
            <a:extLst>
              <a:ext uri="{FF2B5EF4-FFF2-40B4-BE49-F238E27FC236}">
                <a16:creationId xmlns:a16="http://schemas.microsoft.com/office/drawing/2014/main" id="{5382A595-E2FC-4961-AFFE-18C008286C7B}"/>
              </a:ext>
            </a:extLst>
          </p:cNvPr>
          <p:cNvSpPr>
            <a:spLocks noGrp="1"/>
          </p:cNvSpPr>
          <p:nvPr>
            <p:ph type="title"/>
          </p:nvPr>
        </p:nvSpPr>
        <p:spPr>
          <a:xfrm>
            <a:off x="838200" y="141997"/>
            <a:ext cx="10515600" cy="1325563"/>
          </a:xfrm>
        </p:spPr>
        <p:txBody>
          <a:bodyPr/>
          <a:lstStyle/>
          <a:p>
            <a:r>
              <a:rPr lang="en-AU" b="1" dirty="0">
                <a:latin typeface="Trebuchet MS" panose="020B0603020202020204" pitchFamily="34" charset="0"/>
              </a:rPr>
              <a:t>Key Information</a:t>
            </a:r>
          </a:p>
        </p:txBody>
      </p:sp>
      <p:graphicFrame>
        <p:nvGraphicFramePr>
          <p:cNvPr id="2" name="Table 1">
            <a:extLst>
              <a:ext uri="{FF2B5EF4-FFF2-40B4-BE49-F238E27FC236}">
                <a16:creationId xmlns:a16="http://schemas.microsoft.com/office/drawing/2014/main" id="{641751CC-8320-488A-B9E5-823F8735064D}"/>
              </a:ext>
            </a:extLst>
          </p:cNvPr>
          <p:cNvGraphicFramePr>
            <a:graphicFrameLocks noGrp="1"/>
          </p:cNvGraphicFramePr>
          <p:nvPr>
            <p:extLst>
              <p:ext uri="{D42A27DB-BD31-4B8C-83A1-F6EECF244321}">
                <p14:modId xmlns:p14="http://schemas.microsoft.com/office/powerpoint/2010/main" val="1502833755"/>
              </p:ext>
            </p:extLst>
          </p:nvPr>
        </p:nvGraphicFramePr>
        <p:xfrm>
          <a:off x="809625" y="1353435"/>
          <a:ext cx="10572750" cy="2080684"/>
        </p:xfrm>
        <a:graphic>
          <a:graphicData uri="http://schemas.openxmlformats.org/drawingml/2006/table">
            <a:tbl>
              <a:tblPr firstRow="1" bandRow="1">
                <a:tableStyleId>{5940675A-B579-460E-94D1-54222C63F5DA}</a:tableStyleId>
              </a:tblPr>
              <a:tblGrid>
                <a:gridCol w="3792355">
                  <a:extLst>
                    <a:ext uri="{9D8B030D-6E8A-4147-A177-3AD203B41FA5}">
                      <a16:colId xmlns:a16="http://schemas.microsoft.com/office/drawing/2014/main" val="3429099062"/>
                    </a:ext>
                  </a:extLst>
                </a:gridCol>
                <a:gridCol w="6780395">
                  <a:extLst>
                    <a:ext uri="{9D8B030D-6E8A-4147-A177-3AD203B41FA5}">
                      <a16:colId xmlns:a16="http://schemas.microsoft.com/office/drawing/2014/main" val="1858645885"/>
                    </a:ext>
                  </a:extLst>
                </a:gridCol>
              </a:tblGrid>
              <a:tr h="520171">
                <a:tc>
                  <a:txBody>
                    <a:bodyPr/>
                    <a:lstStyle/>
                    <a:p>
                      <a:pPr algn="r"/>
                      <a:r>
                        <a:rPr lang="en-AU" sz="1600" dirty="0">
                          <a:latin typeface="Trebuchet MS" panose="020B0603020202020204" pitchFamily="34" charset="0"/>
                        </a:rPr>
                        <a:t>Project title:</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2455516126"/>
                  </a:ext>
                </a:extLst>
              </a:tr>
              <a:tr h="520171">
                <a:tc>
                  <a:txBody>
                    <a:bodyPr/>
                    <a:lstStyle/>
                    <a:p>
                      <a:pPr algn="r"/>
                      <a:r>
                        <a:rPr lang="en-AU" sz="1600" dirty="0">
                          <a:latin typeface="Trebuchet MS" panose="020B0603020202020204" pitchFamily="34" charset="0"/>
                        </a:rPr>
                        <a:t>Studio or gamemaker:</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1302445525"/>
                  </a:ext>
                </a:extLst>
              </a:tr>
              <a:tr h="520171">
                <a:tc>
                  <a:txBody>
                    <a:bodyPr/>
                    <a:lstStyle/>
                    <a:p>
                      <a:pPr algn="r"/>
                      <a:r>
                        <a:rPr lang="en-AU" sz="1600" dirty="0">
                          <a:latin typeface="Trebuchet MS" panose="020B0603020202020204" pitchFamily="34" charset="0"/>
                        </a:rPr>
                        <a:t>Creative Pitch deck prepared by:</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517236376"/>
                  </a:ext>
                </a:extLst>
              </a:tr>
              <a:tr h="520171">
                <a:tc>
                  <a:txBody>
                    <a:bodyPr/>
                    <a:lstStyle/>
                    <a:p>
                      <a:pPr algn="r"/>
                      <a:r>
                        <a:rPr lang="en-AU" sz="1600" dirty="0">
                          <a:latin typeface="Trebuchet MS" panose="020B0603020202020204" pitchFamily="34" charset="0"/>
                        </a:rPr>
                        <a:t>Date Creative Pitch deck was created: </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1646432920"/>
                  </a:ext>
                </a:extLst>
              </a:tr>
            </a:tbl>
          </a:graphicData>
        </a:graphic>
      </p:graphicFrame>
    </p:spTree>
    <p:extLst>
      <p:ext uri="{BB962C8B-B14F-4D97-AF65-F5344CB8AC3E}">
        <p14:creationId xmlns:p14="http://schemas.microsoft.com/office/powerpoint/2010/main" val="261781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A822-3F6F-4061-880D-54FA2119FEA0}"/>
              </a:ext>
            </a:extLst>
          </p:cNvPr>
          <p:cNvSpPr>
            <a:spLocks noGrp="1"/>
          </p:cNvSpPr>
          <p:nvPr>
            <p:ph type="title"/>
          </p:nvPr>
        </p:nvSpPr>
        <p:spPr/>
        <p:txBody>
          <a:bodyPr/>
          <a:lstStyle/>
          <a:p>
            <a:r>
              <a:rPr lang="en-AU" b="1" dirty="0">
                <a:latin typeface="Trebuchet MS" panose="020B0603020202020204" pitchFamily="34" charset="0"/>
              </a:rPr>
              <a:t>Project Goals</a:t>
            </a:r>
          </a:p>
        </p:txBody>
      </p:sp>
      <p:sp>
        <p:nvSpPr>
          <p:cNvPr id="3" name="Content Placeholder 2">
            <a:extLst>
              <a:ext uri="{FF2B5EF4-FFF2-40B4-BE49-F238E27FC236}">
                <a16:creationId xmlns:a16="http://schemas.microsoft.com/office/drawing/2014/main" id="{D9E96366-E797-4DAF-A3DC-2050D34C9261}"/>
              </a:ext>
            </a:extLst>
          </p:cNvPr>
          <p:cNvSpPr>
            <a:spLocks noGrp="1"/>
          </p:cNvSpPr>
          <p:nvPr>
            <p:ph idx="1"/>
          </p:nvPr>
        </p:nvSpPr>
        <p:spPr/>
        <p:txBody>
          <a:bodyPr>
            <a:normAutofit lnSpcReduction="10000"/>
          </a:bodyPr>
          <a:lstStyle/>
          <a:p>
            <a:pPr marL="0" indent="0">
              <a:buNone/>
            </a:pPr>
            <a:r>
              <a:rPr lang="en-AU" dirty="0">
                <a:latin typeface="Trebuchet MS" panose="020B0603020202020204" pitchFamily="34" charset="0"/>
              </a:rPr>
              <a:t>Use this slide to list the goals for your project:</a:t>
            </a:r>
          </a:p>
          <a:p>
            <a:r>
              <a:rPr lang="en-AU" b="1" dirty="0">
                <a:latin typeface="Trebuchet MS" panose="020B0603020202020204" pitchFamily="34" charset="0"/>
              </a:rPr>
              <a:t>Experience Goals </a:t>
            </a:r>
            <a:br>
              <a:rPr lang="en-AU" b="1" dirty="0">
                <a:latin typeface="Trebuchet MS" panose="020B0603020202020204" pitchFamily="34" charset="0"/>
              </a:rPr>
            </a:br>
            <a:r>
              <a:rPr lang="en-AU" dirty="0">
                <a:latin typeface="Trebuchet MS" panose="020B0603020202020204" pitchFamily="34" charset="0"/>
              </a:rPr>
              <a:t>What kind of (emotional) experience do you want your players to have?</a:t>
            </a:r>
          </a:p>
          <a:p>
            <a:r>
              <a:rPr lang="en-AU" b="1" dirty="0">
                <a:latin typeface="Trebuchet MS" panose="020B0603020202020204" pitchFamily="34" charset="0"/>
              </a:rPr>
              <a:t>Design Goals</a:t>
            </a:r>
            <a:br>
              <a:rPr lang="en-AU" dirty="0">
                <a:latin typeface="Trebuchet MS" panose="020B0603020202020204" pitchFamily="34" charset="0"/>
              </a:rPr>
            </a:br>
            <a:r>
              <a:rPr lang="en-AU" dirty="0">
                <a:latin typeface="Trebuchet MS" panose="020B0603020202020204" pitchFamily="34" charset="0"/>
              </a:rPr>
              <a:t>May include (but is not limited to) any of the following: </a:t>
            </a:r>
          </a:p>
          <a:p>
            <a:pPr lvl="1"/>
            <a:r>
              <a:rPr lang="en-AU" dirty="0">
                <a:latin typeface="Trebuchet MS" panose="020B0603020202020204" pitchFamily="34" charset="0"/>
              </a:rPr>
              <a:t>Game mechanics, verbs, player activities</a:t>
            </a:r>
          </a:p>
          <a:p>
            <a:pPr lvl="1"/>
            <a:r>
              <a:rPr lang="en-AU" dirty="0">
                <a:latin typeface="Trebuchet MS" panose="020B0603020202020204" pitchFamily="34" charset="0"/>
              </a:rPr>
              <a:t>Game subject matter – what is the game about? </a:t>
            </a:r>
          </a:p>
          <a:p>
            <a:pPr lvl="1"/>
            <a:r>
              <a:rPr lang="en-AU" dirty="0">
                <a:latin typeface="Trebuchet MS" panose="020B0603020202020204" pitchFamily="34" charset="0"/>
              </a:rPr>
              <a:t>Theme – the core topic addressed by the game</a:t>
            </a:r>
          </a:p>
          <a:p>
            <a:pPr lvl="1"/>
            <a:r>
              <a:rPr lang="en-AU" dirty="0">
                <a:latin typeface="Trebuchet MS" panose="020B0603020202020204" pitchFamily="34" charset="0"/>
              </a:rPr>
              <a:t>Impact – is there a real-world impact you want your game to have? What is it? Why is this impact important to you?</a:t>
            </a:r>
          </a:p>
          <a:p>
            <a:pPr marL="0" indent="0">
              <a:buNone/>
            </a:pPr>
            <a:endParaRPr lang="en-AU" dirty="0">
              <a:latin typeface="Trebuchet MS" panose="020B0603020202020204" pitchFamily="34" charset="0"/>
            </a:endParaRPr>
          </a:p>
        </p:txBody>
      </p:sp>
    </p:spTree>
    <p:extLst>
      <p:ext uri="{BB962C8B-B14F-4D97-AF65-F5344CB8AC3E}">
        <p14:creationId xmlns:p14="http://schemas.microsoft.com/office/powerpoint/2010/main" val="248523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CAFD-8A4F-476C-A258-F163C0E65276}"/>
              </a:ext>
            </a:extLst>
          </p:cNvPr>
          <p:cNvSpPr>
            <a:spLocks noGrp="1"/>
          </p:cNvSpPr>
          <p:nvPr>
            <p:ph type="title"/>
          </p:nvPr>
        </p:nvSpPr>
        <p:spPr/>
        <p:txBody>
          <a:bodyPr/>
          <a:lstStyle/>
          <a:p>
            <a:r>
              <a:rPr lang="en-AU" b="1" dirty="0">
                <a:latin typeface="Trebuchet MS" panose="020B0603020202020204" pitchFamily="34" charset="0"/>
              </a:rPr>
              <a:t>Design Overview</a:t>
            </a:r>
          </a:p>
        </p:txBody>
      </p:sp>
      <p:sp>
        <p:nvSpPr>
          <p:cNvPr id="3" name="Content Placeholder 2">
            <a:extLst>
              <a:ext uri="{FF2B5EF4-FFF2-40B4-BE49-F238E27FC236}">
                <a16:creationId xmlns:a16="http://schemas.microsoft.com/office/drawing/2014/main" id="{C868B660-7B0E-49F5-9915-E9A3B87FE465}"/>
              </a:ext>
            </a:extLst>
          </p:cNvPr>
          <p:cNvSpPr>
            <a:spLocks noGrp="1"/>
          </p:cNvSpPr>
          <p:nvPr>
            <p:ph idx="1"/>
          </p:nvPr>
        </p:nvSpPr>
        <p:spPr/>
        <p:txBody>
          <a:bodyPr>
            <a:normAutofit fontScale="92500" lnSpcReduction="20000"/>
          </a:bodyPr>
          <a:lstStyle/>
          <a:p>
            <a:pPr marL="0" indent="0">
              <a:buNone/>
            </a:pPr>
            <a:r>
              <a:rPr lang="en-AU" dirty="0">
                <a:latin typeface="Trebuchet MS" panose="020B0603020202020204" pitchFamily="34" charset="0"/>
              </a:rPr>
              <a:t>Use this slide to detail your current thoughts on what the sort of things the player will do/encounter in the game. The format of this will vary depending on the type of game you want to make. For example: </a:t>
            </a:r>
          </a:p>
          <a:p>
            <a:r>
              <a:rPr lang="en-AU" dirty="0">
                <a:latin typeface="Trebuchet MS" panose="020B0603020202020204" pitchFamily="34" charset="0"/>
              </a:rPr>
              <a:t>Narrative games may benefit from an overview of themes, characters and locations</a:t>
            </a:r>
          </a:p>
          <a:p>
            <a:r>
              <a:rPr lang="en-AU" dirty="0">
                <a:latin typeface="Trebuchet MS" panose="020B0603020202020204" pitchFamily="34" charset="0"/>
              </a:rPr>
              <a:t>Mechanical games may benefit from a flow chart illustrating the core game loop</a:t>
            </a:r>
          </a:p>
          <a:p>
            <a:r>
              <a:rPr lang="en-AU" dirty="0">
                <a:latin typeface="Trebuchet MS" panose="020B0603020202020204" pitchFamily="34" charset="0"/>
              </a:rPr>
              <a:t>Live service games may benefit from an overview of short, medium and long term retention loops and an overview of monetisation plans</a:t>
            </a:r>
          </a:p>
          <a:p>
            <a:pPr marL="0" indent="0">
              <a:buNone/>
            </a:pPr>
            <a:r>
              <a:rPr lang="en-AU" dirty="0">
                <a:latin typeface="Trebuchet MS" panose="020B0603020202020204" pitchFamily="34" charset="0"/>
              </a:rPr>
              <a:t>These formats are just examples – please use whatever format best communicates the creative vision for your game</a:t>
            </a:r>
          </a:p>
        </p:txBody>
      </p:sp>
    </p:spTree>
    <p:extLst>
      <p:ext uri="{BB962C8B-B14F-4D97-AF65-F5344CB8AC3E}">
        <p14:creationId xmlns:p14="http://schemas.microsoft.com/office/powerpoint/2010/main" val="359269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CAFD-8A4F-476C-A258-F163C0E65276}"/>
              </a:ext>
            </a:extLst>
          </p:cNvPr>
          <p:cNvSpPr>
            <a:spLocks noGrp="1"/>
          </p:cNvSpPr>
          <p:nvPr>
            <p:ph type="title"/>
          </p:nvPr>
        </p:nvSpPr>
        <p:spPr/>
        <p:txBody>
          <a:bodyPr/>
          <a:lstStyle/>
          <a:p>
            <a:r>
              <a:rPr lang="en-AU" b="1" dirty="0">
                <a:latin typeface="Trebuchet MS" panose="020B0603020202020204" pitchFamily="34" charset="0"/>
              </a:rPr>
              <a:t>Technical Overview</a:t>
            </a:r>
          </a:p>
        </p:txBody>
      </p:sp>
      <p:graphicFrame>
        <p:nvGraphicFramePr>
          <p:cNvPr id="4" name="Table 4">
            <a:extLst>
              <a:ext uri="{FF2B5EF4-FFF2-40B4-BE49-F238E27FC236}">
                <a16:creationId xmlns:a16="http://schemas.microsoft.com/office/drawing/2014/main" id="{8D24D21A-5528-459F-96B8-EB625EB4E98A}"/>
              </a:ext>
            </a:extLst>
          </p:cNvPr>
          <p:cNvGraphicFramePr>
            <a:graphicFrameLocks noGrp="1"/>
          </p:cNvGraphicFramePr>
          <p:nvPr>
            <p:ph idx="1"/>
            <p:extLst>
              <p:ext uri="{D42A27DB-BD31-4B8C-83A1-F6EECF244321}">
                <p14:modId xmlns:p14="http://schemas.microsoft.com/office/powerpoint/2010/main" val="1948199233"/>
              </p:ext>
            </p:extLst>
          </p:nvPr>
        </p:nvGraphicFramePr>
        <p:xfrm>
          <a:off x="838200" y="1825624"/>
          <a:ext cx="10515600" cy="4575174"/>
        </p:xfrm>
        <a:graphic>
          <a:graphicData uri="http://schemas.openxmlformats.org/drawingml/2006/table">
            <a:tbl>
              <a:tblPr firstRow="1" bandRow="1">
                <a:tableStyleId>{5940675A-B579-460E-94D1-54222C63F5DA}</a:tableStyleId>
              </a:tblPr>
              <a:tblGrid>
                <a:gridCol w="3590925">
                  <a:extLst>
                    <a:ext uri="{9D8B030D-6E8A-4147-A177-3AD203B41FA5}">
                      <a16:colId xmlns:a16="http://schemas.microsoft.com/office/drawing/2014/main" val="3594141427"/>
                    </a:ext>
                  </a:extLst>
                </a:gridCol>
                <a:gridCol w="6924675">
                  <a:extLst>
                    <a:ext uri="{9D8B030D-6E8A-4147-A177-3AD203B41FA5}">
                      <a16:colId xmlns:a16="http://schemas.microsoft.com/office/drawing/2014/main" val="690282651"/>
                    </a:ext>
                  </a:extLst>
                </a:gridCol>
              </a:tblGrid>
              <a:tr h="701798">
                <a:tc>
                  <a:txBody>
                    <a:bodyPr/>
                    <a:lstStyle/>
                    <a:p>
                      <a:pPr algn="r"/>
                      <a:r>
                        <a:rPr lang="en-AU" sz="1600" dirty="0">
                          <a:latin typeface="Trebuchet MS" panose="020B0603020202020204" pitchFamily="34" charset="0"/>
                        </a:rPr>
                        <a:t>Game engine:</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2844720666"/>
                  </a:ext>
                </a:extLst>
              </a:tr>
              <a:tr h="1066184">
                <a:tc>
                  <a:txBody>
                    <a:bodyPr/>
                    <a:lstStyle/>
                    <a:p>
                      <a:pPr algn="r"/>
                      <a:r>
                        <a:rPr lang="en-AU" sz="1600" dirty="0">
                          <a:latin typeface="Trebuchet MS" panose="020B0603020202020204" pitchFamily="34" charset="0"/>
                        </a:rPr>
                        <a:t>Pipeline overview (briefly describe the tools and software you are using to make the game):</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3057941712"/>
                  </a:ext>
                </a:extLst>
              </a:tr>
              <a:tr h="701798">
                <a:tc>
                  <a:txBody>
                    <a:bodyPr/>
                    <a:lstStyle/>
                    <a:p>
                      <a:pPr algn="r"/>
                      <a:r>
                        <a:rPr lang="en-AU" sz="1600" dirty="0">
                          <a:latin typeface="Trebuchet MS" panose="020B0603020202020204" pitchFamily="34" charset="0"/>
                        </a:rPr>
                        <a:t>Number of players:</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3012434253"/>
                  </a:ext>
                </a:extLst>
              </a:tr>
              <a:tr h="701798">
                <a:tc>
                  <a:txBody>
                    <a:bodyPr/>
                    <a:lstStyle/>
                    <a:p>
                      <a:pPr algn="r"/>
                      <a:r>
                        <a:rPr lang="en-AU" sz="1600" dirty="0">
                          <a:latin typeface="Trebuchet MS" panose="020B0603020202020204" pitchFamily="34" charset="0"/>
                        </a:rPr>
                        <a:t>Version control solution: </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3888688858"/>
                  </a:ext>
                </a:extLst>
              </a:tr>
              <a:tr h="701798">
                <a:tc>
                  <a:txBody>
                    <a:bodyPr/>
                    <a:lstStyle/>
                    <a:p>
                      <a:pPr algn="r"/>
                      <a:r>
                        <a:rPr lang="en-AU" sz="1600" dirty="0">
                          <a:latin typeface="Trebuchet MS" panose="020B0603020202020204" pitchFamily="34" charset="0"/>
                        </a:rPr>
                        <a:t>Primary development platform:</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1449418557"/>
                  </a:ext>
                </a:extLst>
              </a:tr>
              <a:tr h="701798">
                <a:tc>
                  <a:txBody>
                    <a:bodyPr/>
                    <a:lstStyle/>
                    <a:p>
                      <a:pPr algn="r"/>
                      <a:r>
                        <a:rPr lang="en-AU" sz="1600" dirty="0">
                          <a:latin typeface="Trebuchet MS" panose="020B0603020202020204" pitchFamily="34" charset="0"/>
                        </a:rPr>
                        <a:t>QA Plan overview:</a:t>
                      </a:r>
                    </a:p>
                  </a:txBody>
                  <a:tcPr anchor="ctr">
                    <a:solidFill>
                      <a:schemeClr val="bg2"/>
                    </a:solidFill>
                  </a:tcPr>
                </a:tc>
                <a:tc>
                  <a:txBody>
                    <a:bodyPr/>
                    <a:lstStyle/>
                    <a:p>
                      <a:endParaRPr lang="en-AU" sz="1600" dirty="0">
                        <a:latin typeface="Trebuchet MS" panose="020B0603020202020204" pitchFamily="34" charset="0"/>
                      </a:endParaRPr>
                    </a:p>
                  </a:txBody>
                  <a:tcPr/>
                </a:tc>
                <a:extLst>
                  <a:ext uri="{0D108BD9-81ED-4DB2-BD59-A6C34878D82A}">
                    <a16:rowId xmlns:a16="http://schemas.microsoft.com/office/drawing/2014/main" val="342890405"/>
                  </a:ext>
                </a:extLst>
              </a:tr>
            </a:tbl>
          </a:graphicData>
        </a:graphic>
      </p:graphicFrame>
    </p:spTree>
    <p:extLst>
      <p:ext uri="{BB962C8B-B14F-4D97-AF65-F5344CB8AC3E}">
        <p14:creationId xmlns:p14="http://schemas.microsoft.com/office/powerpoint/2010/main" val="365092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369F-DEF2-4021-8441-F0FCACD31A23}"/>
              </a:ext>
            </a:extLst>
          </p:cNvPr>
          <p:cNvSpPr>
            <a:spLocks noGrp="1"/>
          </p:cNvSpPr>
          <p:nvPr>
            <p:ph type="title"/>
          </p:nvPr>
        </p:nvSpPr>
        <p:spPr/>
        <p:txBody>
          <a:bodyPr/>
          <a:lstStyle/>
          <a:p>
            <a:r>
              <a:rPr lang="en-AU" b="1" dirty="0">
                <a:latin typeface="Trebuchet MS" panose="020B0603020202020204" pitchFamily="34" charset="0"/>
              </a:rPr>
              <a:t>Aesthetic Overview</a:t>
            </a:r>
          </a:p>
        </p:txBody>
      </p:sp>
      <p:sp>
        <p:nvSpPr>
          <p:cNvPr id="3" name="Content Placeholder 2">
            <a:extLst>
              <a:ext uri="{FF2B5EF4-FFF2-40B4-BE49-F238E27FC236}">
                <a16:creationId xmlns:a16="http://schemas.microsoft.com/office/drawing/2014/main" id="{3D35D8FD-4871-45BD-8CFE-AA601360B774}"/>
              </a:ext>
            </a:extLst>
          </p:cNvPr>
          <p:cNvSpPr>
            <a:spLocks noGrp="1"/>
          </p:cNvSpPr>
          <p:nvPr>
            <p:ph idx="1"/>
          </p:nvPr>
        </p:nvSpPr>
        <p:spPr/>
        <p:txBody>
          <a:bodyPr/>
          <a:lstStyle/>
          <a:p>
            <a:pPr marL="0" indent="0">
              <a:buNone/>
            </a:pPr>
            <a:r>
              <a:rPr lang="en-AU" dirty="0">
                <a:latin typeface="Trebuchet MS" panose="020B0603020202020204" pitchFamily="34" charset="0"/>
              </a:rPr>
              <a:t>Use this slide to communicate the aesthetic you envision for the game in words, images, video; whatever format best communicates your vision. </a:t>
            </a:r>
          </a:p>
          <a:p>
            <a:pPr marL="0" indent="0">
              <a:buNone/>
            </a:pPr>
            <a:r>
              <a:rPr lang="en-AU" dirty="0">
                <a:latin typeface="Trebuchet MS" panose="020B0603020202020204" pitchFamily="34" charset="0"/>
              </a:rPr>
              <a:t>If you already have concept art, please include that. Otherwise, a mood board can be used. </a:t>
            </a:r>
          </a:p>
          <a:p>
            <a:pPr marL="0" indent="0">
              <a:buNone/>
            </a:pPr>
            <a:r>
              <a:rPr lang="en-AU" dirty="0">
                <a:latin typeface="Trebuchet MS" panose="020B0603020202020204" pitchFamily="34" charset="0"/>
              </a:rPr>
              <a:t>Audio is certainly considered part of the game’s aesthetic and examples/references of the audial experience of the game are encouraged. </a:t>
            </a:r>
          </a:p>
        </p:txBody>
      </p:sp>
    </p:spTree>
    <p:extLst>
      <p:ext uri="{BB962C8B-B14F-4D97-AF65-F5344CB8AC3E}">
        <p14:creationId xmlns:p14="http://schemas.microsoft.com/office/powerpoint/2010/main" val="69068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369F-DEF2-4021-8441-F0FCACD31A23}"/>
              </a:ext>
            </a:extLst>
          </p:cNvPr>
          <p:cNvSpPr>
            <a:spLocks noGrp="1"/>
          </p:cNvSpPr>
          <p:nvPr>
            <p:ph type="title"/>
          </p:nvPr>
        </p:nvSpPr>
        <p:spPr/>
        <p:txBody>
          <a:bodyPr/>
          <a:lstStyle/>
          <a:p>
            <a:r>
              <a:rPr lang="en-AU" b="1" dirty="0">
                <a:latin typeface="Trebuchet MS" panose="020B0603020202020204" pitchFamily="34" charset="0"/>
              </a:rPr>
              <a:t>Accessibility Overview</a:t>
            </a:r>
          </a:p>
        </p:txBody>
      </p:sp>
      <p:sp>
        <p:nvSpPr>
          <p:cNvPr id="3" name="Content Placeholder 2">
            <a:extLst>
              <a:ext uri="{FF2B5EF4-FFF2-40B4-BE49-F238E27FC236}">
                <a16:creationId xmlns:a16="http://schemas.microsoft.com/office/drawing/2014/main" id="{3D35D8FD-4871-45BD-8CFE-AA601360B774}"/>
              </a:ext>
            </a:extLst>
          </p:cNvPr>
          <p:cNvSpPr>
            <a:spLocks noGrp="1"/>
          </p:cNvSpPr>
          <p:nvPr>
            <p:ph idx="1"/>
          </p:nvPr>
        </p:nvSpPr>
        <p:spPr/>
        <p:txBody>
          <a:bodyPr/>
          <a:lstStyle/>
          <a:p>
            <a:pPr marL="0" indent="0">
              <a:buNone/>
            </a:pPr>
            <a:r>
              <a:rPr lang="en-US" dirty="0">
                <a:latin typeface="Trebuchet MS" panose="020B0603020202020204" pitchFamily="34" charset="0"/>
              </a:rPr>
              <a:t>Accessibility measures are best considered early in the creation of a game. List the measures you will be investigating or adopting. The Game Accessibility Guidelines provides a good list of measures to consider, as a starting point: </a:t>
            </a:r>
            <a:r>
              <a:rPr lang="en-US" dirty="0">
                <a:latin typeface="Trebuchet MS" panose="020B0603020202020204" pitchFamily="34" charset="0"/>
                <a:hlinkClick r:id="rId3"/>
              </a:rPr>
              <a:t>https://gameaccessibilityguidelines.com/</a:t>
            </a:r>
            <a:endParaRPr lang="en-US" dirty="0">
              <a:latin typeface="Trebuchet MS" panose="020B0603020202020204" pitchFamily="34" charset="0"/>
            </a:endParaRPr>
          </a:p>
          <a:p>
            <a:pPr marL="0" indent="0">
              <a:buNone/>
            </a:pPr>
            <a:endParaRPr lang="en-US" dirty="0">
              <a:latin typeface="Trebuchet MS" panose="020B0603020202020204" pitchFamily="34" charset="0"/>
            </a:endParaRPr>
          </a:p>
        </p:txBody>
      </p:sp>
    </p:spTree>
    <p:extLst>
      <p:ext uri="{BB962C8B-B14F-4D97-AF65-F5344CB8AC3E}">
        <p14:creationId xmlns:p14="http://schemas.microsoft.com/office/powerpoint/2010/main" val="124385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E335A-5B66-479A-86B3-B4A6EE71BF53}"/>
              </a:ext>
            </a:extLst>
          </p:cNvPr>
          <p:cNvSpPr>
            <a:spLocks noGrp="1"/>
          </p:cNvSpPr>
          <p:nvPr>
            <p:ph type="title"/>
          </p:nvPr>
        </p:nvSpPr>
        <p:spPr/>
        <p:txBody>
          <a:bodyPr/>
          <a:lstStyle/>
          <a:p>
            <a:r>
              <a:rPr lang="en-AU" b="1" dirty="0">
                <a:latin typeface="Trebuchet MS" panose="020B0603020202020204" pitchFamily="34" charset="0"/>
              </a:rPr>
              <a:t>Inspiration / References</a:t>
            </a:r>
          </a:p>
        </p:txBody>
      </p:sp>
      <p:sp>
        <p:nvSpPr>
          <p:cNvPr id="3" name="Content Placeholder 2">
            <a:extLst>
              <a:ext uri="{FF2B5EF4-FFF2-40B4-BE49-F238E27FC236}">
                <a16:creationId xmlns:a16="http://schemas.microsoft.com/office/drawing/2014/main" id="{847E1506-7068-4687-B157-369820C6F014}"/>
              </a:ext>
            </a:extLst>
          </p:cNvPr>
          <p:cNvSpPr>
            <a:spLocks noGrp="1"/>
          </p:cNvSpPr>
          <p:nvPr>
            <p:ph idx="1"/>
          </p:nvPr>
        </p:nvSpPr>
        <p:spPr/>
        <p:txBody>
          <a:bodyPr/>
          <a:lstStyle/>
          <a:p>
            <a:pPr marL="0" indent="0">
              <a:buNone/>
            </a:pPr>
            <a:r>
              <a:rPr lang="en-US" dirty="0">
                <a:latin typeface="Trebuchet MS" panose="020B0603020202020204" pitchFamily="34" charset="0"/>
              </a:rPr>
              <a:t>What has influenced this project? May include other games, books, movies, music, artists, television, places, people, historical events, cultural phenomena or anything else</a:t>
            </a:r>
            <a:endParaRPr lang="en-AU" dirty="0">
              <a:latin typeface="Trebuchet MS" panose="020B0603020202020204" pitchFamily="34" charset="0"/>
            </a:endParaRPr>
          </a:p>
        </p:txBody>
      </p:sp>
    </p:spTree>
    <p:extLst>
      <p:ext uri="{BB962C8B-B14F-4D97-AF65-F5344CB8AC3E}">
        <p14:creationId xmlns:p14="http://schemas.microsoft.com/office/powerpoint/2010/main" val="1820951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7C9A82519A614CBA79B5B86AD5262E" ma:contentTypeVersion="5" ma:contentTypeDescription="Create a new document." ma:contentTypeScope="" ma:versionID="9481540af371ce879986096420ddaffd">
  <xsd:schema xmlns:xsd="http://www.w3.org/2001/XMLSchema" xmlns:xs="http://www.w3.org/2001/XMLSchema" xmlns:p="http://schemas.microsoft.com/office/2006/metadata/properties" xmlns:ns2="220d492c-94d0-49fc-b654-03adfc4fa797" xmlns:ns3="6346be24-bfd1-4819-bd06-da4dfdf549b3" targetNamespace="http://schemas.microsoft.com/office/2006/metadata/properties" ma:root="true" ma:fieldsID="9cb7c79fb261f4e3daa5c821d046e236" ns2:_="" ns3:_="">
    <xsd:import namespace="220d492c-94d0-49fc-b654-03adfc4fa797"/>
    <xsd:import namespace="6346be24-bfd1-4819-bd06-da4dfdf549b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0d492c-94d0-49fc-b654-03adfc4fa7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46be24-bfd1-4819-bd06-da4dfdf549b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B02AC-65D9-41D4-8D28-D4C5477A670D}">
  <ds:schemaRefs>
    <ds:schemaRef ds:uri="http://schemas.microsoft.com/sharepoint/v3/contenttype/forms"/>
  </ds:schemaRefs>
</ds:datastoreItem>
</file>

<file path=customXml/itemProps2.xml><?xml version="1.0" encoding="utf-8"?>
<ds:datastoreItem xmlns:ds="http://schemas.openxmlformats.org/officeDocument/2006/customXml" ds:itemID="{25F829CD-FA5C-427D-8AAE-D9626CE8EB1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80725F6-8E8E-41CF-85B9-6D17CA7A8A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0d492c-94d0-49fc-b654-03adfc4fa797"/>
    <ds:schemaRef ds:uri="6346be24-bfd1-4819-bd06-da4dfdf549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159</TotalTime>
  <Words>1189</Words>
  <Application>Microsoft Office PowerPoint</Application>
  <PresentationFormat>Widescreen</PresentationFormat>
  <Paragraphs>96</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Trebuchet MS</vt:lpstr>
      <vt:lpstr>Office Theme</vt:lpstr>
      <vt:lpstr>Instructions</vt:lpstr>
      <vt:lpstr>Key Information</vt:lpstr>
      <vt:lpstr>Project Goals</vt:lpstr>
      <vt:lpstr>Design Overview</vt:lpstr>
      <vt:lpstr>Technical Overview</vt:lpstr>
      <vt:lpstr>Aesthetic Overview</vt:lpstr>
      <vt:lpstr>Accessibility Overview</vt:lpstr>
      <vt:lpstr>Inspiration /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Amelia Laughlan</dc:creator>
  <cp:lastModifiedBy>Susie Cortez</cp:lastModifiedBy>
  <cp:revision>20</cp:revision>
  <dcterms:created xsi:type="dcterms:W3CDTF">2023-07-31T02:04:37Z</dcterms:created>
  <dcterms:modified xsi:type="dcterms:W3CDTF">2023-09-26T02:46:45Z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0x0101000E7C9A82519A614CBA79B5B86AD5262E</vt:lpwstr>
  </property>
</Properties>
</file>