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58" r:id="rId6"/>
    <p:sldId id="259" r:id="rId7"/>
    <p:sldId id="260" r:id="rId8"/>
    <p:sldId id="265" r:id="rId9"/>
    <p:sldId id="261" r:id="rId10"/>
    <p:sldId id="266"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Naimo" initials="LN" lastIdx="4" clrIdx="0">
    <p:extLst>
      <p:ext uri="{19B8F6BF-5375-455C-9EA6-DF929625EA0E}">
        <p15:presenceInfo xmlns:p15="http://schemas.microsoft.com/office/powerpoint/2012/main" userId="S::lee.naimo@screenaustralia.gov.au::5b1ed777-847c-4ba0-853d-ac3d13d16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61" autoAdjust="0"/>
  </p:normalViewPr>
  <p:slideViewPr>
    <p:cSldViewPr snapToGrid="0">
      <p:cViewPr varScale="1">
        <p:scale>
          <a:sx n="73" d="100"/>
          <a:sy n="73" d="100"/>
        </p:scale>
        <p:origin x="3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A442D4-537A-4F79-B6AE-159095D5586C}" type="datetimeFigureOut">
              <a:rPr lang="en-AU" smtClean="0"/>
              <a:t>23/06/2025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9FC4-2ED5-49A6-BB9F-5C839C09A410}" type="slidenum">
              <a:rPr lang="en-AU" smtClean="0"/>
              <a:t>‹#›</a:t>
            </a:fld>
            <a:endParaRPr lang="en-AU"/>
          </a:p>
        </p:txBody>
      </p:sp>
    </p:spTree>
    <p:extLst>
      <p:ext uri="{BB962C8B-B14F-4D97-AF65-F5344CB8AC3E}">
        <p14:creationId xmlns:p14="http://schemas.microsoft.com/office/powerpoint/2010/main" val="56887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gameaccessibilityguidelines.com/"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Don’t forget to delete this slide before submitting!</a:t>
            </a:r>
          </a:p>
        </p:txBody>
      </p:sp>
      <p:sp>
        <p:nvSpPr>
          <p:cNvPr id="4" name="Slide Number Placeholder 3"/>
          <p:cNvSpPr>
            <a:spLocks noGrp="1"/>
          </p:cNvSpPr>
          <p:nvPr>
            <p:ph type="sldNum" sz="quarter" idx="5"/>
          </p:nvPr>
        </p:nvSpPr>
        <p:spPr/>
        <p:txBody>
          <a:bodyPr/>
          <a:lstStyle/>
          <a:p>
            <a:fld id="{3AE59FC4-2ED5-49A6-BB9F-5C839C09A410}" type="slidenum">
              <a:rPr lang="en-AU" smtClean="0"/>
              <a:t>1</a:t>
            </a:fld>
            <a:endParaRPr lang="en-AU"/>
          </a:p>
        </p:txBody>
      </p:sp>
    </p:spTree>
    <p:extLst>
      <p:ext uri="{BB962C8B-B14F-4D97-AF65-F5344CB8AC3E}">
        <p14:creationId xmlns:p14="http://schemas.microsoft.com/office/powerpoint/2010/main" val="271961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Trebuchet MS" panose="020B0603020202020204" pitchFamily="34" charset="0"/>
              </a:rPr>
              <a:t>Key Information</a:t>
            </a:r>
          </a:p>
          <a:p>
            <a:r>
              <a:rPr lang="en-AU" b="0" dirty="0">
                <a:latin typeface="Trebuchet MS" panose="020B0603020202020204" pitchFamily="34" charset="0"/>
              </a:rPr>
              <a:t>Please provide the following information about your game:</a:t>
            </a: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Project title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Applicant or applicant company</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Creative Pitch Deck prepared by</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Creative Pitch Deck date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Project start date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Estimated project completion date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Anticipated genre(s)</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Anticipated game modes</a:t>
            </a:r>
            <a:endParaRPr lang="en-AU" sz="1800" b="0" i="0" u="none" strike="noStrike"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3AE59FC4-2ED5-49A6-BB9F-5C839C09A410}" type="slidenum">
              <a:rPr lang="en-AU" smtClean="0"/>
              <a:t>2</a:t>
            </a:fld>
            <a:endParaRPr lang="en-AU"/>
          </a:p>
        </p:txBody>
      </p:sp>
    </p:spTree>
    <p:extLst>
      <p:ext uri="{BB962C8B-B14F-4D97-AF65-F5344CB8AC3E}">
        <p14:creationId xmlns:p14="http://schemas.microsoft.com/office/powerpoint/2010/main" val="1332804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Trebuchet MS" panose="020B0603020202020204" pitchFamily="34" charset="0"/>
              </a:rPr>
              <a:t>Project Goals</a:t>
            </a:r>
          </a:p>
          <a:p>
            <a:pPr marL="0" indent="0">
              <a:buNone/>
            </a:pPr>
            <a:r>
              <a:rPr lang="en-AU" dirty="0">
                <a:latin typeface="Trebuchet MS" panose="020B0603020202020204" pitchFamily="34" charset="0"/>
              </a:rPr>
              <a:t>Use this slide to list the goals for your project:</a:t>
            </a:r>
          </a:p>
          <a:p>
            <a:r>
              <a:rPr lang="en-AU" b="1" dirty="0">
                <a:latin typeface="Trebuchet MS" panose="020B0603020202020204" pitchFamily="34" charset="0"/>
              </a:rPr>
              <a:t>Experience Goals </a:t>
            </a:r>
            <a:br>
              <a:rPr lang="en-AU" b="1" dirty="0">
                <a:latin typeface="Trebuchet MS" panose="020B0603020202020204" pitchFamily="34" charset="0"/>
              </a:rPr>
            </a:br>
            <a:r>
              <a:rPr lang="en-AU" dirty="0">
                <a:latin typeface="Trebuchet MS" panose="020B0603020202020204" pitchFamily="34" charset="0"/>
              </a:rPr>
              <a:t>What kind of (emotional) experience do you want your players to have?</a:t>
            </a:r>
          </a:p>
          <a:p>
            <a:r>
              <a:rPr lang="en-AU" b="1" dirty="0">
                <a:latin typeface="Trebuchet MS" panose="020B0603020202020204" pitchFamily="34" charset="0"/>
              </a:rPr>
              <a:t>Design Goals</a:t>
            </a:r>
            <a:br>
              <a:rPr lang="en-AU" dirty="0">
                <a:latin typeface="Trebuchet MS" panose="020B0603020202020204" pitchFamily="34" charset="0"/>
              </a:rPr>
            </a:br>
            <a:r>
              <a:rPr lang="en-AU" dirty="0">
                <a:latin typeface="Trebuchet MS" panose="020B0603020202020204" pitchFamily="34" charset="0"/>
              </a:rPr>
              <a:t>May include (but is not limited to) any of the following: </a:t>
            </a:r>
          </a:p>
          <a:p>
            <a:pPr marL="628650" lvl="1" indent="-171450">
              <a:buFont typeface="Arial" panose="020B0604020202020204" pitchFamily="34" charset="0"/>
              <a:buChar char="•"/>
            </a:pPr>
            <a:r>
              <a:rPr lang="en-AU" dirty="0">
                <a:latin typeface="Trebuchet MS" panose="020B0603020202020204" pitchFamily="34" charset="0"/>
              </a:rPr>
              <a:t>Game mechanics, verbs, player activities</a:t>
            </a:r>
          </a:p>
          <a:p>
            <a:pPr marL="628650" lvl="1" indent="-171450">
              <a:buFont typeface="Arial" panose="020B0604020202020204" pitchFamily="34" charset="0"/>
              <a:buChar char="•"/>
            </a:pPr>
            <a:r>
              <a:rPr lang="en-AU" dirty="0">
                <a:latin typeface="Trebuchet MS" panose="020B0603020202020204" pitchFamily="34" charset="0"/>
              </a:rPr>
              <a:t>Game subject matter – what is the game about? </a:t>
            </a:r>
          </a:p>
          <a:p>
            <a:pPr marL="628650" lvl="1" indent="-171450">
              <a:buFont typeface="Arial" panose="020B0604020202020204" pitchFamily="34" charset="0"/>
              <a:buChar char="•"/>
            </a:pPr>
            <a:r>
              <a:rPr lang="en-AU" dirty="0">
                <a:latin typeface="Trebuchet MS" panose="020B0603020202020204" pitchFamily="34" charset="0"/>
              </a:rPr>
              <a:t>Theme – the core topic addressed by the game</a:t>
            </a:r>
          </a:p>
          <a:p>
            <a:pPr marL="628650" lvl="1" indent="-171450">
              <a:buFont typeface="Arial" panose="020B0604020202020204" pitchFamily="34" charset="0"/>
              <a:buChar char="•"/>
            </a:pPr>
            <a:r>
              <a:rPr lang="en-AU" dirty="0">
                <a:latin typeface="Trebuchet MS" panose="020B0603020202020204" pitchFamily="34" charset="0"/>
              </a:rPr>
              <a:t>Impact – is there a real-world impact you want your game to have? What is it? Why is this impact important to you?</a:t>
            </a:r>
          </a:p>
        </p:txBody>
      </p:sp>
      <p:sp>
        <p:nvSpPr>
          <p:cNvPr id="4" name="Slide Number Placeholder 3"/>
          <p:cNvSpPr>
            <a:spLocks noGrp="1"/>
          </p:cNvSpPr>
          <p:nvPr>
            <p:ph type="sldNum" sz="quarter" idx="5"/>
          </p:nvPr>
        </p:nvSpPr>
        <p:spPr/>
        <p:txBody>
          <a:bodyPr/>
          <a:lstStyle/>
          <a:p>
            <a:fld id="{3AE59FC4-2ED5-49A6-BB9F-5C839C09A410}" type="slidenum">
              <a:rPr lang="en-AU" smtClean="0"/>
              <a:t>3</a:t>
            </a:fld>
            <a:endParaRPr lang="en-AU"/>
          </a:p>
        </p:txBody>
      </p:sp>
    </p:spTree>
    <p:extLst>
      <p:ext uri="{BB962C8B-B14F-4D97-AF65-F5344CB8AC3E}">
        <p14:creationId xmlns:p14="http://schemas.microsoft.com/office/powerpoint/2010/main" val="3883142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Trebuchet MS" panose="020B0603020202020204" pitchFamily="34" charset="0"/>
              </a:rPr>
              <a:t>Design Overview</a:t>
            </a:r>
          </a:p>
          <a:p>
            <a:pPr marL="0" indent="0">
              <a:buNone/>
            </a:pPr>
            <a:r>
              <a:rPr lang="en-AU" dirty="0">
                <a:latin typeface="Trebuchet MS" panose="020B0603020202020204" pitchFamily="34" charset="0"/>
              </a:rPr>
              <a:t>Use this slide to detail your current thoughts on what sort of things the player will do or encounter in the game. The format of this will vary depending on the type of game you want to make. For example: </a:t>
            </a:r>
          </a:p>
          <a:p>
            <a:pPr marL="171450" indent="-171450">
              <a:buFont typeface="Arial" panose="020B0604020202020204" pitchFamily="34" charset="0"/>
              <a:buChar char="•"/>
            </a:pPr>
            <a:r>
              <a:rPr lang="en-AU" dirty="0">
                <a:latin typeface="Trebuchet MS" panose="020B0603020202020204" pitchFamily="34" charset="0"/>
              </a:rPr>
              <a:t>Narrative games may benefit from an overview of themes, characters and locations</a:t>
            </a:r>
          </a:p>
          <a:p>
            <a:pPr marL="171450" indent="-171450">
              <a:buFont typeface="Arial" panose="020B0604020202020204" pitchFamily="34" charset="0"/>
              <a:buChar char="•"/>
            </a:pPr>
            <a:r>
              <a:rPr lang="en-AU" dirty="0">
                <a:latin typeface="Trebuchet MS" panose="020B0603020202020204" pitchFamily="34" charset="0"/>
              </a:rPr>
              <a:t>Mechanical games may benefit from a flow chart illustrating the core game loop</a:t>
            </a:r>
          </a:p>
          <a:p>
            <a:pPr marL="171450" indent="-171450">
              <a:buFont typeface="Arial" panose="020B0604020202020204" pitchFamily="34" charset="0"/>
              <a:buChar char="•"/>
            </a:pPr>
            <a:r>
              <a:rPr lang="en-AU" dirty="0">
                <a:latin typeface="Trebuchet MS" panose="020B0603020202020204" pitchFamily="34" charset="0"/>
              </a:rPr>
              <a:t>Live service games may benefit from an overview of short, medium and long term retention loops and an overview of monetisation plans</a:t>
            </a:r>
          </a:p>
          <a:p>
            <a:pPr marL="0" indent="0">
              <a:buNone/>
            </a:pPr>
            <a:r>
              <a:rPr lang="en-AU" dirty="0">
                <a:latin typeface="Trebuchet MS" panose="020B0603020202020204" pitchFamily="34" charset="0"/>
              </a:rPr>
              <a:t>These formats are just examples – please use whatever format best communicates the creative vision for your game. This slide should provide a clear sense of what your game is / will be, based on your current understanding of the project.</a:t>
            </a:r>
          </a:p>
        </p:txBody>
      </p:sp>
      <p:sp>
        <p:nvSpPr>
          <p:cNvPr id="4" name="Slide Number Placeholder 3"/>
          <p:cNvSpPr>
            <a:spLocks noGrp="1"/>
          </p:cNvSpPr>
          <p:nvPr>
            <p:ph type="sldNum" sz="quarter" idx="5"/>
          </p:nvPr>
        </p:nvSpPr>
        <p:spPr/>
        <p:txBody>
          <a:bodyPr/>
          <a:lstStyle/>
          <a:p>
            <a:fld id="{3AE59FC4-2ED5-49A6-BB9F-5C839C09A410}" type="slidenum">
              <a:rPr lang="en-AU" smtClean="0"/>
              <a:t>4</a:t>
            </a:fld>
            <a:endParaRPr lang="en-AU"/>
          </a:p>
        </p:txBody>
      </p:sp>
    </p:spTree>
    <p:extLst>
      <p:ext uri="{BB962C8B-B14F-4D97-AF65-F5344CB8AC3E}">
        <p14:creationId xmlns:p14="http://schemas.microsoft.com/office/powerpoint/2010/main" val="2920777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Technical Overview</a:t>
            </a:r>
          </a:p>
          <a:p>
            <a:r>
              <a:rPr lang="en-AU" dirty="0"/>
              <a:t>Please provide details such as: </a:t>
            </a:r>
          </a:p>
          <a:p>
            <a:pPr marL="171450" indent="-171450">
              <a:buFont typeface="Arial" panose="020B0604020202020204" pitchFamily="34" charset="0"/>
              <a:buChar char="•"/>
            </a:pPr>
            <a:r>
              <a:rPr lang="en-AU" dirty="0"/>
              <a:t>Game engine</a:t>
            </a: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Pipeline overview (briefly describe the tools and software you are using to make the game)</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Intended number of players</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Version control solution, if any</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Primary development platform</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QA Plan overview</a:t>
            </a:r>
            <a:endParaRPr lang="en-AU" sz="1800" b="0" i="0" u="none" strike="noStrike"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3AE59FC4-2ED5-49A6-BB9F-5C839C09A410}" type="slidenum">
              <a:rPr lang="en-AU" smtClean="0"/>
              <a:t>5</a:t>
            </a:fld>
            <a:endParaRPr lang="en-AU"/>
          </a:p>
        </p:txBody>
      </p:sp>
    </p:spTree>
    <p:extLst>
      <p:ext uri="{BB962C8B-B14F-4D97-AF65-F5344CB8AC3E}">
        <p14:creationId xmlns:p14="http://schemas.microsoft.com/office/powerpoint/2010/main" val="1331283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latin typeface="Trebuchet MS" panose="020B0603020202020204" pitchFamily="34" charset="0"/>
              </a:rPr>
              <a:t>Aesthetic Overview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latin typeface="Trebuchet MS" panose="020B0603020202020204" pitchFamily="34" charset="0"/>
            </a:endParaRPr>
          </a:p>
          <a:p>
            <a:pPr marL="0" indent="0">
              <a:buNone/>
            </a:pPr>
            <a:r>
              <a:rPr lang="en-AU" dirty="0">
                <a:latin typeface="Trebuchet MS" panose="020B0603020202020204" pitchFamily="34" charset="0"/>
              </a:rPr>
              <a:t>Use this slide to communicate the aesthetic you envision for the game in words, images, video; whatever format best communicates your vision. </a:t>
            </a:r>
          </a:p>
          <a:p>
            <a:pPr marL="0" indent="0">
              <a:buNone/>
            </a:pPr>
            <a:r>
              <a:rPr lang="en-AU" dirty="0">
                <a:latin typeface="Trebuchet MS" panose="020B0603020202020204" pitchFamily="34" charset="0"/>
              </a:rPr>
              <a:t>If you already have concept art, please include that. Otherwise, a mood board can be used. </a:t>
            </a:r>
          </a:p>
          <a:p>
            <a:pPr marL="0" indent="0">
              <a:buNone/>
            </a:pPr>
            <a:r>
              <a:rPr lang="en-AU" dirty="0">
                <a:latin typeface="Trebuchet MS" panose="020B0603020202020204" pitchFamily="34" charset="0"/>
              </a:rPr>
              <a:t>Audio is certainly considered part of the game’s aesthetic and examples/references of the audial experience of the game are encouraged.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rebuchet MS" panose="020B0603020202020204" pitchFamily="34" charset="0"/>
              </a:rPr>
              <a:t>Please identify the source of any materials you use, if not your own work. This includes any Generative AI art you may want to use as examples. Please also make it clear how you intend to produce the final versions of the art / audio / etc. for the game.</a:t>
            </a:r>
            <a:endParaRPr lang="en-AU" dirty="0">
              <a:latin typeface="Trebuchet MS" panose="020B0603020202020204" pitchFamily="34" charset="0"/>
            </a:endParaRPr>
          </a:p>
        </p:txBody>
      </p:sp>
      <p:sp>
        <p:nvSpPr>
          <p:cNvPr id="4" name="Slide Number Placeholder 3"/>
          <p:cNvSpPr>
            <a:spLocks noGrp="1"/>
          </p:cNvSpPr>
          <p:nvPr>
            <p:ph type="sldNum" sz="quarter" idx="5"/>
          </p:nvPr>
        </p:nvSpPr>
        <p:spPr/>
        <p:txBody>
          <a:bodyPr/>
          <a:lstStyle/>
          <a:p>
            <a:fld id="{3AE59FC4-2ED5-49A6-BB9F-5C839C09A410}" type="slidenum">
              <a:rPr lang="en-AU" smtClean="0"/>
              <a:t>6</a:t>
            </a:fld>
            <a:endParaRPr lang="en-AU"/>
          </a:p>
        </p:txBody>
      </p:sp>
    </p:spTree>
    <p:extLst>
      <p:ext uri="{BB962C8B-B14F-4D97-AF65-F5344CB8AC3E}">
        <p14:creationId xmlns:p14="http://schemas.microsoft.com/office/powerpoint/2010/main" val="3648303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latin typeface="Trebuchet MS" panose="020B0603020202020204" pitchFamily="34" charset="0"/>
              </a:rPr>
              <a:t>Accessibility Overview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Trebuchet MS" panose="020B0603020202020204" pitchFamily="34" charset="0"/>
              </a:rPr>
              <a:t>Accessibility measures are best considered early in the creation of a game. List the measures you will be investigating or adopting. The Game Accessibility Guidelines provides a good list of measures to consider, as a starting point: </a:t>
            </a:r>
            <a:r>
              <a:rPr lang="en-US">
                <a:latin typeface="Trebuchet MS" panose="020B0603020202020204" pitchFamily="34" charset="0"/>
                <a:hlinkClick r:id="rId3"/>
              </a:rPr>
              <a:t>https://gameaccessibilityguidelines.com/</a:t>
            </a:r>
            <a:endParaRPr lang="en-US">
              <a:latin typeface="Trebuchet MS" panose="020B0603020202020204" pitchFamily="34" charset="0"/>
            </a:endParaRPr>
          </a:p>
          <a:p>
            <a:endParaRPr lang="en-AU"/>
          </a:p>
        </p:txBody>
      </p:sp>
      <p:sp>
        <p:nvSpPr>
          <p:cNvPr id="4" name="Slide Number Placeholder 3"/>
          <p:cNvSpPr>
            <a:spLocks noGrp="1"/>
          </p:cNvSpPr>
          <p:nvPr>
            <p:ph type="sldNum" sz="quarter" idx="5"/>
          </p:nvPr>
        </p:nvSpPr>
        <p:spPr/>
        <p:txBody>
          <a:bodyPr/>
          <a:lstStyle/>
          <a:p>
            <a:fld id="{3AE59FC4-2ED5-49A6-BB9F-5C839C09A410}" type="slidenum">
              <a:rPr lang="en-AU" smtClean="0"/>
              <a:t>7</a:t>
            </a:fld>
            <a:endParaRPr lang="en-AU"/>
          </a:p>
        </p:txBody>
      </p:sp>
    </p:spTree>
    <p:extLst>
      <p:ext uri="{BB962C8B-B14F-4D97-AF65-F5344CB8AC3E}">
        <p14:creationId xmlns:p14="http://schemas.microsoft.com/office/powerpoint/2010/main" val="2611780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a:latin typeface="Trebuchet MS" panose="020B0603020202020204" pitchFamily="34" charset="0"/>
              </a:rPr>
              <a:t>Inspiration / References </a:t>
            </a:r>
          </a:p>
          <a:p>
            <a:pPr marL="0" indent="0">
              <a:buNone/>
            </a:pPr>
            <a:r>
              <a:rPr lang="en-US">
                <a:latin typeface="Trebuchet MS" panose="020B0603020202020204" pitchFamily="34" charset="0"/>
              </a:rPr>
              <a:t>What has influenced this project and in what ways have these influences helped shape the project? May include other games, books, movies, music, artists, television, places, people, historical events, cultural phenomena or anything else.</a:t>
            </a:r>
            <a:endParaRPr lang="en-AU">
              <a:latin typeface="Trebuchet MS" panose="020B0603020202020204" pitchFamily="34" charset="0"/>
            </a:endParaRPr>
          </a:p>
          <a:p>
            <a:endParaRPr lang="en-AU"/>
          </a:p>
        </p:txBody>
      </p:sp>
      <p:sp>
        <p:nvSpPr>
          <p:cNvPr id="4" name="Slide Number Placeholder 3"/>
          <p:cNvSpPr>
            <a:spLocks noGrp="1"/>
          </p:cNvSpPr>
          <p:nvPr>
            <p:ph type="sldNum" sz="quarter" idx="5"/>
          </p:nvPr>
        </p:nvSpPr>
        <p:spPr/>
        <p:txBody>
          <a:bodyPr/>
          <a:lstStyle/>
          <a:p>
            <a:fld id="{3AE59FC4-2ED5-49A6-BB9F-5C839C09A410}" type="slidenum">
              <a:rPr lang="en-AU" smtClean="0"/>
              <a:t>8</a:t>
            </a:fld>
            <a:endParaRPr lang="en-AU"/>
          </a:p>
        </p:txBody>
      </p:sp>
    </p:spTree>
    <p:extLst>
      <p:ext uri="{BB962C8B-B14F-4D97-AF65-F5344CB8AC3E}">
        <p14:creationId xmlns:p14="http://schemas.microsoft.com/office/powerpoint/2010/main" val="2634398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72F9-0CE6-482C-B893-46873B5313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B20E0D89-9D2A-4A31-969C-25238FEED4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955E717-AF2F-4517-A125-DEFD418A3C8C}"/>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5" name="Footer Placeholder 4">
            <a:extLst>
              <a:ext uri="{FF2B5EF4-FFF2-40B4-BE49-F238E27FC236}">
                <a16:creationId xmlns:a16="http://schemas.microsoft.com/office/drawing/2014/main" id="{EF36A397-5320-4A19-B137-9816CDEB3B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52F2F50-0E14-4A44-AE0B-153FFC4DB1A5}"/>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37445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469B4-7A36-4102-B461-79AAB80F2CB2}"/>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59D5C84-E93B-4CE4-9CC5-694503ACB0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BE5D62D-5052-4797-8443-4F4311506CC7}"/>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5" name="Footer Placeholder 4">
            <a:extLst>
              <a:ext uri="{FF2B5EF4-FFF2-40B4-BE49-F238E27FC236}">
                <a16:creationId xmlns:a16="http://schemas.microsoft.com/office/drawing/2014/main" id="{C66D0B47-5E7C-4B97-9858-30F301C7F7D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E133145-93B9-4288-98FA-E44D253E3E4D}"/>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40283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8E904B-BB34-4F73-B37A-0F38FD2E77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E31B04-9853-4D91-A62A-C6840EC835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641B9DC-D050-4C52-845D-2225E900C481}"/>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5" name="Footer Placeholder 4">
            <a:extLst>
              <a:ext uri="{FF2B5EF4-FFF2-40B4-BE49-F238E27FC236}">
                <a16:creationId xmlns:a16="http://schemas.microsoft.com/office/drawing/2014/main" id="{4D610D7F-4337-4654-B727-47BBF7A36B1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3A9A3AE-82EA-46E2-9C2E-0EF528BC9B17}"/>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56956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3A786-3D02-4294-B838-04CA0313EE1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35A43D2-BFAB-4AB8-BEB1-3EFC46FF7B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430E94-D748-4837-8B54-86318DBB54F6}"/>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5" name="Footer Placeholder 4">
            <a:extLst>
              <a:ext uri="{FF2B5EF4-FFF2-40B4-BE49-F238E27FC236}">
                <a16:creationId xmlns:a16="http://schemas.microsoft.com/office/drawing/2014/main" id="{07736C81-489D-494C-A05C-BEEAE378479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3482BF0-F4F2-4A4F-B92D-EE0C11564780}"/>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4987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E1AFA-AE8E-4BD8-98BC-DE7B56D8D1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F816F1E-A795-4C43-9D36-5530B1471F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86D854-3E41-4265-8AA9-B4C92BD9FBE2}"/>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5" name="Footer Placeholder 4">
            <a:extLst>
              <a:ext uri="{FF2B5EF4-FFF2-40B4-BE49-F238E27FC236}">
                <a16:creationId xmlns:a16="http://schemas.microsoft.com/office/drawing/2014/main" id="{15D9F75A-F941-4130-A32A-EDA644E2B95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58273CE-BD90-4E0E-B273-DBD63FFC78C4}"/>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95473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380A-82A4-4490-A119-0FD19459E9B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82EAB2D-7734-43C6-9205-9ECBD27925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B729198-977E-445D-A1D5-A264357D75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953DD32-775C-4B3B-B0BD-4B1F8DFD1A63}"/>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6" name="Footer Placeholder 5">
            <a:extLst>
              <a:ext uri="{FF2B5EF4-FFF2-40B4-BE49-F238E27FC236}">
                <a16:creationId xmlns:a16="http://schemas.microsoft.com/office/drawing/2014/main" id="{4D922CBA-458C-430A-AA79-F55E5DFFB3E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A5A012E-94F5-45BD-B90F-69EA0D29EBBF}"/>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68066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5527-1C69-48E3-BF7E-67FDCA94558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12255D0-85DA-4FA1-AAF8-8FA63EE6A0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F98AEB-201E-4192-B4CE-361CCADB11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2E63F62-B325-4870-A056-FFBF9F8EE6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428219-9F04-47C5-B68D-F759109269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757EAE7-E346-40C8-B8E4-2FD15C8386AD}"/>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8" name="Footer Placeholder 7">
            <a:extLst>
              <a:ext uri="{FF2B5EF4-FFF2-40B4-BE49-F238E27FC236}">
                <a16:creationId xmlns:a16="http://schemas.microsoft.com/office/drawing/2014/main" id="{0BB5F989-DEB7-4CCC-9AEA-3C65F997D0C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9A259AF-79B0-422B-9359-C962F72CE105}"/>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0157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80E71-D3F6-45E7-8386-600C2E21630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6317F12-181E-42E5-AE54-4C1740949F18}"/>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4" name="Footer Placeholder 3">
            <a:extLst>
              <a:ext uri="{FF2B5EF4-FFF2-40B4-BE49-F238E27FC236}">
                <a16:creationId xmlns:a16="http://schemas.microsoft.com/office/drawing/2014/main" id="{193DBE11-02BB-417A-AADA-4E26E60F93D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D0502C5-3CC4-4BAA-B33B-2ADD2D190DDA}"/>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7103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B99195-FD79-429E-B6E5-585B5F466F15}"/>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3" name="Footer Placeholder 2">
            <a:extLst>
              <a:ext uri="{FF2B5EF4-FFF2-40B4-BE49-F238E27FC236}">
                <a16:creationId xmlns:a16="http://schemas.microsoft.com/office/drawing/2014/main" id="{CF8DE4D8-DD31-449F-9ED5-E440890EA13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EF2A771-4340-4463-BF54-03E07408C7E8}"/>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210101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E5345-3320-48F1-94CE-AB894815E5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DB4A38C-F6C9-432B-8FAD-489107DFE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DC36D5C-A73B-429A-BC46-C970307D7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B2A268-3A24-4A0E-A80D-47AED246229F}"/>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6" name="Footer Placeholder 5">
            <a:extLst>
              <a:ext uri="{FF2B5EF4-FFF2-40B4-BE49-F238E27FC236}">
                <a16:creationId xmlns:a16="http://schemas.microsoft.com/office/drawing/2014/main" id="{5CAC8CEA-B242-430B-8013-C3892E36F4A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0D43412-D441-482B-8B1B-D5584FD57E81}"/>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264816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7FD09-8C21-4511-B0C3-90385CC93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05325B2-9A7D-4B67-A6FF-78D8F7F356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9F06F20-B48A-44AB-92FC-722C4D6FB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C6AAC7-42DF-4C7B-8E5C-00FD92EB8CC7}"/>
              </a:ext>
            </a:extLst>
          </p:cNvPr>
          <p:cNvSpPr>
            <a:spLocks noGrp="1"/>
          </p:cNvSpPr>
          <p:nvPr>
            <p:ph type="dt" sz="half" idx="10"/>
          </p:nvPr>
        </p:nvSpPr>
        <p:spPr/>
        <p:txBody>
          <a:bodyPr/>
          <a:lstStyle/>
          <a:p>
            <a:fld id="{A55A6D26-BBAA-4BA0-9179-13571BF957A0}" type="datetimeFigureOut">
              <a:rPr lang="en-AU" smtClean="0"/>
              <a:t>23/06/2025</a:t>
            </a:fld>
            <a:endParaRPr lang="en-AU"/>
          </a:p>
        </p:txBody>
      </p:sp>
      <p:sp>
        <p:nvSpPr>
          <p:cNvPr id="6" name="Footer Placeholder 5">
            <a:extLst>
              <a:ext uri="{FF2B5EF4-FFF2-40B4-BE49-F238E27FC236}">
                <a16:creationId xmlns:a16="http://schemas.microsoft.com/office/drawing/2014/main" id="{8AC18403-5482-4B04-ACD2-DCCCEEB6465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BE275F2-BCED-44CD-ACE4-40AAE78A8372}"/>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950520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B61B4D-2805-4F7F-B123-B2B173D799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73E9A2E-D9C8-4355-B90F-44A9DF124D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F5C591B-630E-4229-B371-E1574DE4F4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A6D26-BBAA-4BA0-9179-13571BF957A0}" type="datetimeFigureOut">
              <a:rPr lang="en-AU" smtClean="0"/>
              <a:t>23/06/2025</a:t>
            </a:fld>
            <a:endParaRPr lang="en-AU"/>
          </a:p>
        </p:txBody>
      </p:sp>
      <p:sp>
        <p:nvSpPr>
          <p:cNvPr id="5" name="Footer Placeholder 4">
            <a:extLst>
              <a:ext uri="{FF2B5EF4-FFF2-40B4-BE49-F238E27FC236}">
                <a16:creationId xmlns:a16="http://schemas.microsoft.com/office/drawing/2014/main" id="{8FADC2AA-CA0F-44A8-B021-93E5DE39B3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C8FE7D4C-C80D-4626-B5BB-6C2F92DC13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49081-6E36-4514-A660-3911F352C789}" type="slidenum">
              <a:rPr lang="en-AU" smtClean="0"/>
              <a:t>‹#›</a:t>
            </a:fld>
            <a:endParaRPr lang="en-AU"/>
          </a:p>
        </p:txBody>
      </p:sp>
    </p:spTree>
    <p:extLst>
      <p:ext uri="{BB962C8B-B14F-4D97-AF65-F5344CB8AC3E}">
        <p14:creationId xmlns:p14="http://schemas.microsoft.com/office/powerpoint/2010/main" val="3703670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ameaccessibilityguidelines.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95218B-ECF7-4F34-A971-8D32269411F5}"/>
              </a:ext>
            </a:extLst>
          </p:cNvPr>
          <p:cNvSpPr/>
          <p:nvPr/>
        </p:nvSpPr>
        <p:spPr>
          <a:xfrm>
            <a:off x="694267" y="0"/>
            <a:ext cx="2336800" cy="1921933"/>
          </a:xfrm>
          <a:prstGeom prst="rect">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noFill/>
            </a:endParaRPr>
          </a:p>
        </p:txBody>
      </p:sp>
      <p:sp>
        <p:nvSpPr>
          <p:cNvPr id="6" name="Title 5">
            <a:extLst>
              <a:ext uri="{FF2B5EF4-FFF2-40B4-BE49-F238E27FC236}">
                <a16:creationId xmlns:a16="http://schemas.microsoft.com/office/drawing/2014/main" id="{0F18832D-2884-496D-A48D-179FA253399E}"/>
              </a:ext>
            </a:extLst>
          </p:cNvPr>
          <p:cNvSpPr>
            <a:spLocks noGrp="1"/>
          </p:cNvSpPr>
          <p:nvPr>
            <p:ph type="title"/>
          </p:nvPr>
        </p:nvSpPr>
        <p:spPr/>
        <p:txBody>
          <a:bodyPr>
            <a:normAutofit/>
          </a:bodyPr>
          <a:lstStyle/>
          <a:p>
            <a:r>
              <a:rPr lang="en-AU" b="1" dirty="0">
                <a:solidFill>
                  <a:schemeClr val="tx1">
                    <a:lumMod val="95000"/>
                    <a:lumOff val="5000"/>
                  </a:schemeClr>
                </a:solidFill>
              </a:rPr>
              <a:t>Emerging Gamemakers Fund</a:t>
            </a:r>
            <a:br>
              <a:rPr lang="en-AU" b="1" dirty="0">
                <a:solidFill>
                  <a:schemeClr val="tx1">
                    <a:lumMod val="95000"/>
                    <a:lumOff val="5000"/>
                  </a:schemeClr>
                </a:solidFill>
              </a:rPr>
            </a:br>
            <a:r>
              <a:rPr lang="en-AU" b="1" dirty="0">
                <a:solidFill>
                  <a:schemeClr val="tx1">
                    <a:lumMod val="95000"/>
                    <a:lumOff val="5000"/>
                  </a:schemeClr>
                </a:solidFill>
              </a:rPr>
              <a:t>Creative Pitch Deck - Instructions</a:t>
            </a:r>
          </a:p>
        </p:txBody>
      </p:sp>
      <p:sp>
        <p:nvSpPr>
          <p:cNvPr id="5" name="Subtitle 4">
            <a:extLst>
              <a:ext uri="{FF2B5EF4-FFF2-40B4-BE49-F238E27FC236}">
                <a16:creationId xmlns:a16="http://schemas.microsoft.com/office/drawing/2014/main" id="{50204D27-915F-4BE1-A6FA-76B2999E7D02}"/>
              </a:ext>
            </a:extLst>
          </p:cNvPr>
          <p:cNvSpPr>
            <a:spLocks noGrp="1"/>
          </p:cNvSpPr>
          <p:nvPr>
            <p:ph idx="1"/>
          </p:nvPr>
        </p:nvSpPr>
        <p:spPr>
          <a:xfrm>
            <a:off x="838200" y="1825624"/>
            <a:ext cx="10515600" cy="4750540"/>
          </a:xfrm>
        </p:spPr>
        <p:txBody>
          <a:bodyPr>
            <a:normAutofit fontScale="77500" lnSpcReduction="20000"/>
          </a:bodyPr>
          <a:lstStyle/>
          <a:p>
            <a:pPr>
              <a:lnSpc>
                <a:spcPct val="95000"/>
              </a:lnSpc>
            </a:pPr>
            <a:r>
              <a:rPr lang="en-AU" sz="2300" dirty="0"/>
              <a:t>Fill in all slides relevant to your project. If a slide is irrelevant to your project, you may delete it. You may add additional slides as serves the needs of the project, but the total length </a:t>
            </a:r>
            <a:r>
              <a:rPr lang="en-AU" sz="2300" u="sng" dirty="0"/>
              <a:t>must not exceed ten (10) slides</a:t>
            </a:r>
            <a:r>
              <a:rPr lang="en-AU" sz="2300" dirty="0"/>
              <a:t>.</a:t>
            </a:r>
          </a:p>
          <a:p>
            <a:pPr>
              <a:lnSpc>
                <a:spcPct val="95000"/>
              </a:lnSpc>
            </a:pPr>
            <a:r>
              <a:rPr lang="en-AU" sz="2300" dirty="0"/>
              <a:t>This is a Creative Pitch Deck, not a publisher/investor Pitch Deck. The purpose of this document is to clearly communicate the creative vision for your game (rather than sell the business case of the game as a product). </a:t>
            </a:r>
          </a:p>
          <a:p>
            <a:pPr>
              <a:lnSpc>
                <a:spcPct val="95000"/>
              </a:lnSpc>
            </a:pPr>
            <a:r>
              <a:rPr lang="en-AU" sz="2300" dirty="0"/>
              <a:t>You may style the Creative Pitch Deck however you like (although please keep in mind that all documents submitted to Screen Australia are reviewed based primarily on the coherence, clarity, and strength of information provided, rather than aesthetics).</a:t>
            </a:r>
          </a:p>
          <a:p>
            <a:pPr>
              <a:lnSpc>
                <a:spcPct val="95000"/>
              </a:lnSpc>
            </a:pPr>
            <a:r>
              <a:rPr lang="en-US" sz="2300" dirty="0"/>
              <a:t>If you wish to provide additional information about your project that does not fit in the Project Plan or Creative Pitch Deck documents, you may provide it via SmartyGrants in the ‘Supporting Materials’ section. </a:t>
            </a:r>
          </a:p>
          <a:p>
            <a:pPr>
              <a:lnSpc>
                <a:spcPct val="95000"/>
              </a:lnSpc>
            </a:pPr>
            <a:r>
              <a:rPr lang="en-US" sz="2300" dirty="0"/>
              <a:t>We are aware that, as this is early-stage funding, many elements of the creative vision may change during development. This is normal and expected. Please provide the information as best you can at this point in the project. </a:t>
            </a:r>
          </a:p>
          <a:p>
            <a:pPr>
              <a:lnSpc>
                <a:spcPct val="95000"/>
              </a:lnSpc>
            </a:pPr>
            <a:r>
              <a:rPr lang="en-US" sz="2300" dirty="0"/>
              <a:t>Each slide features instructions on what to include on the slide. These instructions are repeated in the ‘Notes’ section of each slide. We expect that you remove the instructions from the slide and replace it with the requested content.</a:t>
            </a:r>
          </a:p>
          <a:p>
            <a:pPr>
              <a:lnSpc>
                <a:spcPct val="95000"/>
              </a:lnSpc>
            </a:pPr>
            <a:r>
              <a:rPr lang="en-US" sz="2300" dirty="0"/>
              <a:t>Before you submit this document, </a:t>
            </a:r>
            <a:r>
              <a:rPr lang="en-US" sz="2300" b="1" u="sng" dirty="0"/>
              <a:t>please delete this Instructions slide</a:t>
            </a:r>
            <a:r>
              <a:rPr lang="en-US" sz="2300" dirty="0"/>
              <a:t>.</a:t>
            </a:r>
            <a:endParaRPr lang="en-AU" sz="2400" dirty="0"/>
          </a:p>
        </p:txBody>
      </p:sp>
    </p:spTree>
    <p:extLst>
      <p:ext uri="{BB962C8B-B14F-4D97-AF65-F5344CB8AC3E}">
        <p14:creationId xmlns:p14="http://schemas.microsoft.com/office/powerpoint/2010/main" val="1322075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3BC0E781-B59A-44E5-BFC6-5B4746646B34}"/>
              </a:ext>
            </a:extLst>
          </p:cNvPr>
          <p:cNvGraphicFramePr>
            <a:graphicFrameLocks noGrp="1"/>
          </p:cNvGraphicFramePr>
          <p:nvPr>
            <p:ph idx="1"/>
            <p:extLst>
              <p:ext uri="{D42A27DB-BD31-4B8C-83A1-F6EECF244321}">
                <p14:modId xmlns:p14="http://schemas.microsoft.com/office/powerpoint/2010/main" val="3337991958"/>
              </p:ext>
            </p:extLst>
          </p:nvPr>
        </p:nvGraphicFramePr>
        <p:xfrm>
          <a:off x="809625" y="4140245"/>
          <a:ext cx="10572750" cy="2139633"/>
        </p:xfrm>
        <a:graphic>
          <a:graphicData uri="http://schemas.openxmlformats.org/drawingml/2006/table">
            <a:tbl>
              <a:tblPr firstRow="1" bandRow="1">
                <a:tableStyleId>{5940675A-B579-460E-94D1-54222C63F5DA}</a:tableStyleId>
              </a:tblPr>
              <a:tblGrid>
                <a:gridCol w="3646748">
                  <a:extLst>
                    <a:ext uri="{9D8B030D-6E8A-4147-A177-3AD203B41FA5}">
                      <a16:colId xmlns:a16="http://schemas.microsoft.com/office/drawing/2014/main" val="4194113544"/>
                    </a:ext>
                  </a:extLst>
                </a:gridCol>
                <a:gridCol w="6926002">
                  <a:extLst>
                    <a:ext uri="{9D8B030D-6E8A-4147-A177-3AD203B41FA5}">
                      <a16:colId xmlns:a16="http://schemas.microsoft.com/office/drawing/2014/main" val="2250648986"/>
                    </a:ext>
                  </a:extLst>
                </a:gridCol>
              </a:tblGrid>
              <a:tr h="520171">
                <a:tc>
                  <a:txBody>
                    <a:bodyPr/>
                    <a:lstStyle/>
                    <a:p>
                      <a:pPr algn="r"/>
                      <a:r>
                        <a:rPr lang="en-AU" sz="1600" dirty="0">
                          <a:latin typeface="+mn-lt"/>
                        </a:rPr>
                        <a:t>When did you start working on this project?</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3191603227"/>
                  </a:ext>
                </a:extLst>
              </a:tr>
              <a:tr h="520171">
                <a:tc>
                  <a:txBody>
                    <a:bodyPr/>
                    <a:lstStyle/>
                    <a:p>
                      <a:pPr algn="r"/>
                      <a:r>
                        <a:rPr lang="en-AU" sz="1600" dirty="0">
                          <a:latin typeface="+mn-lt"/>
                        </a:rPr>
                        <a:t>Estimated project completion date:</a:t>
                      </a:r>
                    </a:p>
                  </a:txBody>
                  <a:tcPr anchor="ctr">
                    <a:solidFill>
                      <a:schemeClr val="bg2"/>
                    </a:solidFill>
                  </a:tcPr>
                </a:tc>
                <a:tc>
                  <a:txBody>
                    <a:bodyPr/>
                    <a:lstStyle/>
                    <a:p>
                      <a:endParaRPr lang="en-AU" sz="1600">
                        <a:latin typeface="+mn-lt"/>
                      </a:endParaRPr>
                    </a:p>
                  </a:txBody>
                  <a:tcPr anchor="ctr"/>
                </a:tc>
                <a:extLst>
                  <a:ext uri="{0D108BD9-81ED-4DB2-BD59-A6C34878D82A}">
                    <a16:rowId xmlns:a16="http://schemas.microsoft.com/office/drawing/2014/main" val="655932314"/>
                  </a:ext>
                </a:extLst>
              </a:tr>
              <a:tr h="520171">
                <a:tc>
                  <a:txBody>
                    <a:bodyPr/>
                    <a:lstStyle/>
                    <a:p>
                      <a:pPr algn="r"/>
                      <a:r>
                        <a:rPr lang="en-AU" sz="1600" dirty="0">
                          <a:latin typeface="+mn-lt"/>
                        </a:rPr>
                        <a:t>Anticipated genre(s): </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2894053420"/>
                  </a:ext>
                </a:extLst>
              </a:tr>
              <a:tr h="520171">
                <a:tc>
                  <a:txBody>
                    <a:bodyPr/>
                    <a:lstStyle/>
                    <a:p>
                      <a:pPr algn="r"/>
                      <a:r>
                        <a:rPr lang="en-AU" sz="1600" dirty="0">
                          <a:latin typeface="+mn-lt"/>
                        </a:rPr>
                        <a:t>Anticipated game modes:</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162208986"/>
                  </a:ext>
                </a:extLst>
              </a:tr>
            </a:tbl>
          </a:graphicData>
        </a:graphic>
      </p:graphicFrame>
      <p:graphicFrame>
        <p:nvGraphicFramePr>
          <p:cNvPr id="2" name="Table 1">
            <a:extLst>
              <a:ext uri="{FF2B5EF4-FFF2-40B4-BE49-F238E27FC236}">
                <a16:creationId xmlns:a16="http://schemas.microsoft.com/office/drawing/2014/main" id="{641751CC-8320-488A-B9E5-823F8735064D}"/>
              </a:ext>
            </a:extLst>
          </p:cNvPr>
          <p:cNvGraphicFramePr>
            <a:graphicFrameLocks noGrp="1"/>
          </p:cNvGraphicFramePr>
          <p:nvPr>
            <p:extLst>
              <p:ext uri="{D42A27DB-BD31-4B8C-83A1-F6EECF244321}">
                <p14:modId xmlns:p14="http://schemas.microsoft.com/office/powerpoint/2010/main" val="1820219987"/>
              </p:ext>
            </p:extLst>
          </p:nvPr>
        </p:nvGraphicFramePr>
        <p:xfrm>
          <a:off x="809625" y="1690688"/>
          <a:ext cx="10572750" cy="2080684"/>
        </p:xfrm>
        <a:graphic>
          <a:graphicData uri="http://schemas.openxmlformats.org/drawingml/2006/table">
            <a:tbl>
              <a:tblPr firstRow="1" bandRow="1">
                <a:tableStyleId>{5940675A-B579-460E-94D1-54222C63F5DA}</a:tableStyleId>
              </a:tblPr>
              <a:tblGrid>
                <a:gridCol w="3642059">
                  <a:extLst>
                    <a:ext uri="{9D8B030D-6E8A-4147-A177-3AD203B41FA5}">
                      <a16:colId xmlns:a16="http://schemas.microsoft.com/office/drawing/2014/main" val="3429099062"/>
                    </a:ext>
                  </a:extLst>
                </a:gridCol>
                <a:gridCol w="6930691">
                  <a:extLst>
                    <a:ext uri="{9D8B030D-6E8A-4147-A177-3AD203B41FA5}">
                      <a16:colId xmlns:a16="http://schemas.microsoft.com/office/drawing/2014/main" val="1858645885"/>
                    </a:ext>
                  </a:extLst>
                </a:gridCol>
              </a:tblGrid>
              <a:tr h="520171">
                <a:tc>
                  <a:txBody>
                    <a:bodyPr/>
                    <a:lstStyle/>
                    <a:p>
                      <a:pPr algn="r"/>
                      <a:r>
                        <a:rPr lang="en-AU" sz="1600" dirty="0">
                          <a:latin typeface="+mn-lt"/>
                        </a:rPr>
                        <a:t>Project title:</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2455516126"/>
                  </a:ext>
                </a:extLst>
              </a:tr>
              <a:tr h="520171">
                <a:tc>
                  <a:txBody>
                    <a:bodyPr/>
                    <a:lstStyle/>
                    <a:p>
                      <a:pPr algn="r"/>
                      <a:r>
                        <a:rPr lang="en-AU" sz="1600" dirty="0">
                          <a:latin typeface="+mn-lt"/>
                        </a:rPr>
                        <a:t>Applicant / Applicant Company:</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1302445525"/>
                  </a:ext>
                </a:extLst>
              </a:tr>
              <a:tr h="520171">
                <a:tc>
                  <a:txBody>
                    <a:bodyPr/>
                    <a:lstStyle/>
                    <a:p>
                      <a:pPr algn="r"/>
                      <a:r>
                        <a:rPr lang="en-AU" sz="1600" dirty="0">
                          <a:latin typeface="+mn-lt"/>
                        </a:rPr>
                        <a:t>Creative Pitch Deck prepared by:</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517236376"/>
                  </a:ext>
                </a:extLst>
              </a:tr>
              <a:tr h="520171">
                <a:tc>
                  <a:txBody>
                    <a:bodyPr/>
                    <a:lstStyle/>
                    <a:p>
                      <a:pPr algn="r"/>
                      <a:r>
                        <a:rPr lang="en-AU" sz="1600" dirty="0">
                          <a:latin typeface="+mn-lt"/>
                        </a:rPr>
                        <a:t>Creative Pitch Deck creation date: </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1646432920"/>
                  </a:ext>
                </a:extLst>
              </a:tr>
            </a:tbl>
          </a:graphicData>
        </a:graphic>
      </p:graphicFrame>
      <p:sp>
        <p:nvSpPr>
          <p:cNvPr id="5" name="Title 1">
            <a:extLst>
              <a:ext uri="{FF2B5EF4-FFF2-40B4-BE49-F238E27FC236}">
                <a16:creationId xmlns:a16="http://schemas.microsoft.com/office/drawing/2014/main" id="{880DF330-AB7F-45C6-A3B1-D61752F60389}"/>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b="1" dirty="0"/>
              <a:t>Key Information</a:t>
            </a:r>
          </a:p>
        </p:txBody>
      </p:sp>
    </p:spTree>
    <p:extLst>
      <p:ext uri="{BB962C8B-B14F-4D97-AF65-F5344CB8AC3E}">
        <p14:creationId xmlns:p14="http://schemas.microsoft.com/office/powerpoint/2010/main" val="261781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4A822-3F6F-4061-880D-54FA2119FEA0}"/>
              </a:ext>
            </a:extLst>
          </p:cNvPr>
          <p:cNvSpPr>
            <a:spLocks noGrp="1"/>
          </p:cNvSpPr>
          <p:nvPr>
            <p:ph type="title"/>
          </p:nvPr>
        </p:nvSpPr>
        <p:spPr/>
        <p:txBody>
          <a:bodyPr/>
          <a:lstStyle/>
          <a:p>
            <a:r>
              <a:rPr lang="en-AU" b="1" dirty="0"/>
              <a:t>Project Goals</a:t>
            </a:r>
          </a:p>
        </p:txBody>
      </p:sp>
      <p:sp>
        <p:nvSpPr>
          <p:cNvPr id="3" name="Content Placeholder 2">
            <a:extLst>
              <a:ext uri="{FF2B5EF4-FFF2-40B4-BE49-F238E27FC236}">
                <a16:creationId xmlns:a16="http://schemas.microsoft.com/office/drawing/2014/main" id="{D9E96366-E797-4DAF-A3DC-2050D34C9261}"/>
              </a:ext>
            </a:extLst>
          </p:cNvPr>
          <p:cNvSpPr>
            <a:spLocks noGrp="1"/>
          </p:cNvSpPr>
          <p:nvPr>
            <p:ph idx="1"/>
          </p:nvPr>
        </p:nvSpPr>
        <p:spPr/>
        <p:txBody>
          <a:bodyPr>
            <a:normAutofit/>
          </a:bodyPr>
          <a:lstStyle/>
          <a:p>
            <a:pPr marL="0" indent="0">
              <a:buNone/>
            </a:pPr>
            <a:r>
              <a:rPr lang="en-AU" sz="2400" dirty="0"/>
              <a:t>Use this slide to list the goals for your project:</a:t>
            </a:r>
          </a:p>
          <a:p>
            <a:r>
              <a:rPr lang="en-AU" sz="2400" b="1" dirty="0"/>
              <a:t>Experience Goals </a:t>
            </a:r>
            <a:br>
              <a:rPr lang="en-AU" sz="2400" b="1" dirty="0"/>
            </a:br>
            <a:r>
              <a:rPr lang="en-AU" sz="2400" dirty="0"/>
              <a:t>What kind of (emotional) experience do you want your players to have?</a:t>
            </a:r>
          </a:p>
          <a:p>
            <a:r>
              <a:rPr lang="en-AU" sz="2400" b="1" dirty="0"/>
              <a:t>Design Goals</a:t>
            </a:r>
            <a:br>
              <a:rPr lang="en-AU" sz="2400" dirty="0"/>
            </a:br>
            <a:r>
              <a:rPr lang="en-AU" sz="2400" dirty="0"/>
              <a:t>May include (but is not limited to) any of the following: </a:t>
            </a:r>
          </a:p>
          <a:p>
            <a:pPr lvl="1"/>
            <a:r>
              <a:rPr lang="en-AU" dirty="0"/>
              <a:t>Game mechanics, verbs, player activities</a:t>
            </a:r>
          </a:p>
          <a:p>
            <a:pPr lvl="1"/>
            <a:r>
              <a:rPr lang="en-AU" dirty="0"/>
              <a:t>Game subject matter – what is the game about? </a:t>
            </a:r>
          </a:p>
          <a:p>
            <a:pPr lvl="1"/>
            <a:r>
              <a:rPr lang="en-AU" dirty="0"/>
              <a:t>Theme – the core topic addressed by the game</a:t>
            </a:r>
          </a:p>
          <a:p>
            <a:pPr lvl="1"/>
            <a:r>
              <a:rPr lang="en-AU" dirty="0"/>
              <a:t>Impact – is there a real-world impact you want your game to have? What is it? Why is this impact important to you?</a:t>
            </a:r>
          </a:p>
        </p:txBody>
      </p:sp>
    </p:spTree>
    <p:extLst>
      <p:ext uri="{BB962C8B-B14F-4D97-AF65-F5344CB8AC3E}">
        <p14:creationId xmlns:p14="http://schemas.microsoft.com/office/powerpoint/2010/main" val="248523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CAFD-8A4F-476C-A258-F163C0E65276}"/>
              </a:ext>
            </a:extLst>
          </p:cNvPr>
          <p:cNvSpPr>
            <a:spLocks noGrp="1"/>
          </p:cNvSpPr>
          <p:nvPr>
            <p:ph type="title"/>
          </p:nvPr>
        </p:nvSpPr>
        <p:spPr/>
        <p:txBody>
          <a:bodyPr/>
          <a:lstStyle/>
          <a:p>
            <a:r>
              <a:rPr lang="en-AU" b="1" dirty="0"/>
              <a:t>Design Overview</a:t>
            </a:r>
          </a:p>
        </p:txBody>
      </p:sp>
      <p:sp>
        <p:nvSpPr>
          <p:cNvPr id="3" name="Content Placeholder 2">
            <a:extLst>
              <a:ext uri="{FF2B5EF4-FFF2-40B4-BE49-F238E27FC236}">
                <a16:creationId xmlns:a16="http://schemas.microsoft.com/office/drawing/2014/main" id="{C868B660-7B0E-49F5-9915-E9A3B87FE465}"/>
              </a:ext>
            </a:extLst>
          </p:cNvPr>
          <p:cNvSpPr>
            <a:spLocks noGrp="1"/>
          </p:cNvSpPr>
          <p:nvPr>
            <p:ph idx="1"/>
          </p:nvPr>
        </p:nvSpPr>
        <p:spPr/>
        <p:txBody>
          <a:bodyPr>
            <a:normAutofit/>
          </a:bodyPr>
          <a:lstStyle/>
          <a:p>
            <a:pPr marL="0" indent="0">
              <a:buNone/>
            </a:pPr>
            <a:r>
              <a:rPr lang="en-AU" sz="2400" dirty="0"/>
              <a:t>Use this slide to detail your current thoughts on what sort of things the player will do or encounter in the game. The format of this will vary depending on the type of game you want to make. For example: </a:t>
            </a:r>
          </a:p>
          <a:p>
            <a:r>
              <a:rPr lang="en-AU" sz="2400" dirty="0"/>
              <a:t>Narrative games may benefit from an overview of themes, characters and locations</a:t>
            </a:r>
          </a:p>
          <a:p>
            <a:r>
              <a:rPr lang="en-AU" sz="2400" dirty="0"/>
              <a:t>Mechanical games may benefit from a flow chart illustrating the core game loop</a:t>
            </a:r>
          </a:p>
          <a:p>
            <a:r>
              <a:rPr lang="en-AU" sz="2400" dirty="0"/>
              <a:t>Live service games may benefit from an overview of short, medium and long term retention loops and an overview of monetisation plans</a:t>
            </a:r>
          </a:p>
          <a:p>
            <a:pPr marL="0" indent="0">
              <a:buNone/>
            </a:pPr>
            <a:r>
              <a:rPr lang="en-AU" sz="2400" dirty="0"/>
              <a:t>These formats are just examples – please use whatever format best communicates the creative vision for your game. This slide should provide a clear sense of what your game is / will be, based on your current understanding of the project.</a:t>
            </a:r>
          </a:p>
        </p:txBody>
      </p:sp>
    </p:spTree>
    <p:extLst>
      <p:ext uri="{BB962C8B-B14F-4D97-AF65-F5344CB8AC3E}">
        <p14:creationId xmlns:p14="http://schemas.microsoft.com/office/powerpoint/2010/main" val="3592698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CAFD-8A4F-476C-A258-F163C0E65276}"/>
              </a:ext>
            </a:extLst>
          </p:cNvPr>
          <p:cNvSpPr>
            <a:spLocks noGrp="1"/>
          </p:cNvSpPr>
          <p:nvPr>
            <p:ph type="title"/>
          </p:nvPr>
        </p:nvSpPr>
        <p:spPr/>
        <p:txBody>
          <a:bodyPr/>
          <a:lstStyle/>
          <a:p>
            <a:r>
              <a:rPr lang="en-AU" b="1" dirty="0"/>
              <a:t>Technical Overview</a:t>
            </a:r>
          </a:p>
        </p:txBody>
      </p:sp>
      <p:graphicFrame>
        <p:nvGraphicFramePr>
          <p:cNvPr id="4" name="Table 4">
            <a:extLst>
              <a:ext uri="{FF2B5EF4-FFF2-40B4-BE49-F238E27FC236}">
                <a16:creationId xmlns:a16="http://schemas.microsoft.com/office/drawing/2014/main" id="{8D24D21A-5528-459F-96B8-EB625EB4E98A}"/>
              </a:ext>
            </a:extLst>
          </p:cNvPr>
          <p:cNvGraphicFramePr>
            <a:graphicFrameLocks noGrp="1"/>
          </p:cNvGraphicFramePr>
          <p:nvPr>
            <p:ph idx="1"/>
            <p:extLst>
              <p:ext uri="{D42A27DB-BD31-4B8C-83A1-F6EECF244321}">
                <p14:modId xmlns:p14="http://schemas.microsoft.com/office/powerpoint/2010/main" val="578088194"/>
              </p:ext>
            </p:extLst>
          </p:nvPr>
        </p:nvGraphicFramePr>
        <p:xfrm>
          <a:off x="838200" y="1825624"/>
          <a:ext cx="10515600" cy="4575174"/>
        </p:xfrm>
        <a:graphic>
          <a:graphicData uri="http://schemas.openxmlformats.org/drawingml/2006/table">
            <a:tbl>
              <a:tblPr firstRow="1" bandRow="1">
                <a:tableStyleId>{5940675A-B579-460E-94D1-54222C63F5DA}</a:tableStyleId>
              </a:tblPr>
              <a:tblGrid>
                <a:gridCol w="3354805">
                  <a:extLst>
                    <a:ext uri="{9D8B030D-6E8A-4147-A177-3AD203B41FA5}">
                      <a16:colId xmlns:a16="http://schemas.microsoft.com/office/drawing/2014/main" val="3594141427"/>
                    </a:ext>
                  </a:extLst>
                </a:gridCol>
                <a:gridCol w="7160795">
                  <a:extLst>
                    <a:ext uri="{9D8B030D-6E8A-4147-A177-3AD203B41FA5}">
                      <a16:colId xmlns:a16="http://schemas.microsoft.com/office/drawing/2014/main" val="690282651"/>
                    </a:ext>
                  </a:extLst>
                </a:gridCol>
              </a:tblGrid>
              <a:tr h="701798">
                <a:tc>
                  <a:txBody>
                    <a:bodyPr/>
                    <a:lstStyle/>
                    <a:p>
                      <a:pPr algn="r"/>
                      <a:r>
                        <a:rPr lang="en-AU" sz="1600" dirty="0">
                          <a:latin typeface="+mn-lt"/>
                        </a:rPr>
                        <a:t>Game engine:</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2844720666"/>
                  </a:ext>
                </a:extLst>
              </a:tr>
              <a:tr h="1066184">
                <a:tc>
                  <a:txBody>
                    <a:bodyPr/>
                    <a:lstStyle/>
                    <a:p>
                      <a:pPr algn="r"/>
                      <a:r>
                        <a:rPr lang="en-AU" sz="1600" dirty="0">
                          <a:latin typeface="+mn-lt"/>
                        </a:rPr>
                        <a:t>Pipeline overview</a:t>
                      </a:r>
                      <a:br>
                        <a:rPr lang="en-AU" sz="1600" dirty="0">
                          <a:latin typeface="+mn-lt"/>
                        </a:rPr>
                      </a:br>
                      <a:r>
                        <a:rPr lang="en-AU" sz="1600" dirty="0">
                          <a:latin typeface="+mn-lt"/>
                        </a:rPr>
                        <a:t>(briefly describe the tools and software used to make the game):</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3057941712"/>
                  </a:ext>
                </a:extLst>
              </a:tr>
              <a:tr h="701798">
                <a:tc>
                  <a:txBody>
                    <a:bodyPr/>
                    <a:lstStyle/>
                    <a:p>
                      <a:pPr algn="r"/>
                      <a:r>
                        <a:rPr lang="en-AU" sz="1600" dirty="0">
                          <a:latin typeface="+mn-lt"/>
                        </a:rPr>
                        <a:t>Intended number of players:</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3012434253"/>
                  </a:ext>
                </a:extLst>
              </a:tr>
              <a:tr h="701798">
                <a:tc>
                  <a:txBody>
                    <a:bodyPr/>
                    <a:lstStyle/>
                    <a:p>
                      <a:pPr algn="r"/>
                      <a:r>
                        <a:rPr lang="en-AU" sz="1600" dirty="0">
                          <a:latin typeface="+mn-lt"/>
                        </a:rPr>
                        <a:t>Version control solution, if any: </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3888688858"/>
                  </a:ext>
                </a:extLst>
              </a:tr>
              <a:tr h="701798">
                <a:tc>
                  <a:txBody>
                    <a:bodyPr/>
                    <a:lstStyle/>
                    <a:p>
                      <a:pPr algn="r"/>
                      <a:r>
                        <a:rPr lang="en-AU" sz="1600" dirty="0">
                          <a:latin typeface="+mn-lt"/>
                        </a:rPr>
                        <a:t>Primary development platform:</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1449418557"/>
                  </a:ext>
                </a:extLst>
              </a:tr>
              <a:tr h="701798">
                <a:tc>
                  <a:txBody>
                    <a:bodyPr/>
                    <a:lstStyle/>
                    <a:p>
                      <a:pPr algn="r"/>
                      <a:r>
                        <a:rPr lang="en-AU" sz="1600" dirty="0">
                          <a:latin typeface="+mn-lt"/>
                        </a:rPr>
                        <a:t>QA Plan overview:</a:t>
                      </a:r>
                    </a:p>
                  </a:txBody>
                  <a:tcPr anchor="ctr">
                    <a:solidFill>
                      <a:schemeClr val="bg2"/>
                    </a:solidFill>
                  </a:tcPr>
                </a:tc>
                <a:tc>
                  <a:txBody>
                    <a:bodyPr/>
                    <a:lstStyle/>
                    <a:p>
                      <a:endParaRPr lang="en-AU" sz="1600" dirty="0">
                        <a:latin typeface="+mn-lt"/>
                      </a:endParaRPr>
                    </a:p>
                  </a:txBody>
                  <a:tcPr anchor="ctr"/>
                </a:tc>
                <a:extLst>
                  <a:ext uri="{0D108BD9-81ED-4DB2-BD59-A6C34878D82A}">
                    <a16:rowId xmlns:a16="http://schemas.microsoft.com/office/drawing/2014/main" val="342890405"/>
                  </a:ext>
                </a:extLst>
              </a:tr>
            </a:tbl>
          </a:graphicData>
        </a:graphic>
      </p:graphicFrame>
    </p:spTree>
    <p:extLst>
      <p:ext uri="{BB962C8B-B14F-4D97-AF65-F5344CB8AC3E}">
        <p14:creationId xmlns:p14="http://schemas.microsoft.com/office/powerpoint/2010/main" val="365092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369F-DEF2-4021-8441-F0FCACD31A23}"/>
              </a:ext>
            </a:extLst>
          </p:cNvPr>
          <p:cNvSpPr>
            <a:spLocks noGrp="1"/>
          </p:cNvSpPr>
          <p:nvPr>
            <p:ph type="title"/>
          </p:nvPr>
        </p:nvSpPr>
        <p:spPr/>
        <p:txBody>
          <a:bodyPr/>
          <a:lstStyle/>
          <a:p>
            <a:r>
              <a:rPr lang="en-AU" b="1" dirty="0"/>
              <a:t>Aesthetic Overview</a:t>
            </a:r>
          </a:p>
        </p:txBody>
      </p:sp>
      <p:sp>
        <p:nvSpPr>
          <p:cNvPr id="3" name="Content Placeholder 2">
            <a:extLst>
              <a:ext uri="{FF2B5EF4-FFF2-40B4-BE49-F238E27FC236}">
                <a16:creationId xmlns:a16="http://schemas.microsoft.com/office/drawing/2014/main" id="{3D35D8FD-4871-45BD-8CFE-AA601360B774}"/>
              </a:ext>
            </a:extLst>
          </p:cNvPr>
          <p:cNvSpPr>
            <a:spLocks noGrp="1"/>
          </p:cNvSpPr>
          <p:nvPr>
            <p:ph idx="1"/>
          </p:nvPr>
        </p:nvSpPr>
        <p:spPr/>
        <p:txBody>
          <a:bodyPr>
            <a:normAutofit/>
          </a:bodyPr>
          <a:lstStyle/>
          <a:p>
            <a:pPr marL="0" indent="0">
              <a:buNone/>
            </a:pPr>
            <a:r>
              <a:rPr lang="en-AU" sz="2400" dirty="0"/>
              <a:t>Use this slide to communicate the aesthetic you envision for the game in words, images, video; whatever format best communicates your vision. </a:t>
            </a:r>
          </a:p>
          <a:p>
            <a:pPr marL="0" indent="0">
              <a:buNone/>
            </a:pPr>
            <a:r>
              <a:rPr lang="en-AU" sz="2400" dirty="0"/>
              <a:t>If you already have concept art, please include that. Otherwise, a mood board can be used. </a:t>
            </a:r>
          </a:p>
          <a:p>
            <a:pPr marL="0" indent="0">
              <a:buNone/>
            </a:pPr>
            <a:r>
              <a:rPr lang="en-AU" sz="2400" dirty="0"/>
              <a:t>Audio is certainly considered part of the game’s aesthetic and examples/references of the audial experience of the game are encouraged. </a:t>
            </a:r>
          </a:p>
          <a:p>
            <a:pPr marL="0" indent="0">
              <a:buNone/>
            </a:pPr>
            <a:r>
              <a:rPr lang="en-US" sz="2400" dirty="0"/>
              <a:t>Please identify the source of any materials you use, if not your own work. This includes any Generative AI art you may want to use as examples. Please also make it clear how you intend to produce the final versions of the art / audio / etc. for the game.</a:t>
            </a:r>
            <a:endParaRPr lang="en-AU" sz="2400" dirty="0"/>
          </a:p>
        </p:txBody>
      </p:sp>
    </p:spTree>
    <p:extLst>
      <p:ext uri="{BB962C8B-B14F-4D97-AF65-F5344CB8AC3E}">
        <p14:creationId xmlns:p14="http://schemas.microsoft.com/office/powerpoint/2010/main" val="69068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369F-DEF2-4021-8441-F0FCACD31A23}"/>
              </a:ext>
            </a:extLst>
          </p:cNvPr>
          <p:cNvSpPr>
            <a:spLocks noGrp="1"/>
          </p:cNvSpPr>
          <p:nvPr>
            <p:ph type="title"/>
          </p:nvPr>
        </p:nvSpPr>
        <p:spPr/>
        <p:txBody>
          <a:bodyPr/>
          <a:lstStyle/>
          <a:p>
            <a:r>
              <a:rPr lang="en-AU" b="1" dirty="0"/>
              <a:t>Accessibility Overview</a:t>
            </a:r>
          </a:p>
        </p:txBody>
      </p:sp>
      <p:sp>
        <p:nvSpPr>
          <p:cNvPr id="3" name="Content Placeholder 2">
            <a:extLst>
              <a:ext uri="{FF2B5EF4-FFF2-40B4-BE49-F238E27FC236}">
                <a16:creationId xmlns:a16="http://schemas.microsoft.com/office/drawing/2014/main" id="{3D35D8FD-4871-45BD-8CFE-AA601360B774}"/>
              </a:ext>
            </a:extLst>
          </p:cNvPr>
          <p:cNvSpPr>
            <a:spLocks noGrp="1"/>
          </p:cNvSpPr>
          <p:nvPr>
            <p:ph idx="1"/>
          </p:nvPr>
        </p:nvSpPr>
        <p:spPr/>
        <p:txBody>
          <a:bodyPr>
            <a:normAutofit/>
          </a:bodyPr>
          <a:lstStyle/>
          <a:p>
            <a:pPr marL="0" indent="0">
              <a:buNone/>
            </a:pPr>
            <a:r>
              <a:rPr lang="en-US" sz="2400" dirty="0"/>
              <a:t>Accessibility measures are best considered early in the creation of a game. List the measures you will be investigating or adopting. The Game Accessibility Guidelines provides a good list of measures to consider, as a starting point: </a:t>
            </a:r>
            <a:r>
              <a:rPr lang="en-US" sz="2400" dirty="0">
                <a:hlinkClick r:id="rId3"/>
              </a:rPr>
              <a:t>https://gameaccessibilityguidelines.com/</a:t>
            </a:r>
            <a:endParaRPr lang="en-US" sz="2400" dirty="0"/>
          </a:p>
        </p:txBody>
      </p:sp>
    </p:spTree>
    <p:extLst>
      <p:ext uri="{BB962C8B-B14F-4D97-AF65-F5344CB8AC3E}">
        <p14:creationId xmlns:p14="http://schemas.microsoft.com/office/powerpoint/2010/main" val="124385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E335A-5B66-479A-86B3-B4A6EE71BF53}"/>
              </a:ext>
            </a:extLst>
          </p:cNvPr>
          <p:cNvSpPr>
            <a:spLocks noGrp="1"/>
          </p:cNvSpPr>
          <p:nvPr>
            <p:ph type="title"/>
          </p:nvPr>
        </p:nvSpPr>
        <p:spPr/>
        <p:txBody>
          <a:bodyPr/>
          <a:lstStyle/>
          <a:p>
            <a:r>
              <a:rPr lang="en-AU" b="1" dirty="0"/>
              <a:t>Inspiration / References</a:t>
            </a:r>
          </a:p>
        </p:txBody>
      </p:sp>
      <p:sp>
        <p:nvSpPr>
          <p:cNvPr id="3" name="Content Placeholder 2">
            <a:extLst>
              <a:ext uri="{FF2B5EF4-FFF2-40B4-BE49-F238E27FC236}">
                <a16:creationId xmlns:a16="http://schemas.microsoft.com/office/drawing/2014/main" id="{847E1506-7068-4687-B157-369820C6F014}"/>
              </a:ext>
            </a:extLst>
          </p:cNvPr>
          <p:cNvSpPr>
            <a:spLocks noGrp="1"/>
          </p:cNvSpPr>
          <p:nvPr>
            <p:ph idx="1"/>
          </p:nvPr>
        </p:nvSpPr>
        <p:spPr/>
        <p:txBody>
          <a:bodyPr>
            <a:normAutofit/>
          </a:bodyPr>
          <a:lstStyle/>
          <a:p>
            <a:pPr marL="0" indent="0">
              <a:buNone/>
            </a:pPr>
            <a:r>
              <a:rPr lang="en-US" sz="2400" dirty="0"/>
              <a:t>What has influenced this project and in what ways have these influences helped shape the project? May include other games, books, movies, music, artists, television, places, people, historical events, cultural phenomena, or anything else.</a:t>
            </a:r>
            <a:endParaRPr lang="en-AU" sz="2400" dirty="0"/>
          </a:p>
        </p:txBody>
      </p:sp>
    </p:spTree>
    <p:extLst>
      <p:ext uri="{BB962C8B-B14F-4D97-AF65-F5344CB8AC3E}">
        <p14:creationId xmlns:p14="http://schemas.microsoft.com/office/powerpoint/2010/main" val="1820951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20d492c-94d0-49fc-b654-03adfc4fa797">
      <Terms xmlns="http://schemas.microsoft.com/office/infopath/2007/PartnerControls"/>
    </lcf76f155ced4ddcb4097134ff3c332f>
    <TaxCatchAll xmlns="6346be24-bfd1-4819-bd06-da4dfdf549b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7C9A82519A614CBA79B5B86AD5262E" ma:contentTypeVersion="16" ma:contentTypeDescription="Create a new document." ma:contentTypeScope="" ma:versionID="0f7c2648cb8467a16fbe396e61ac11cd">
  <xsd:schema xmlns:xsd="http://www.w3.org/2001/XMLSchema" xmlns:xs="http://www.w3.org/2001/XMLSchema" xmlns:p="http://schemas.microsoft.com/office/2006/metadata/properties" xmlns:ns2="220d492c-94d0-49fc-b654-03adfc4fa797" xmlns:ns3="6346be24-bfd1-4819-bd06-da4dfdf549b3" targetNamespace="http://schemas.microsoft.com/office/2006/metadata/properties" ma:root="true" ma:fieldsID="2e204bd95a2ff598e6ede7f3fc20d11c" ns2:_="" ns3:_="">
    <xsd:import namespace="220d492c-94d0-49fc-b654-03adfc4fa797"/>
    <xsd:import namespace="6346be24-bfd1-4819-bd06-da4dfdf549b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0d492c-94d0-49fc-b654-03adfc4fa7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1b0309e-0dfb-4dab-9b9b-0ec5b9611ea8"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46be24-bfd1-4819-bd06-da4dfdf549b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339f5be-d658-4dc1-bbb8-33b1f46c1d62}" ma:internalName="TaxCatchAll" ma:showField="CatchAllData" ma:web="6346be24-bfd1-4819-bd06-da4dfdf549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F829CD-FA5C-427D-8AAE-D9626CE8EB1C}">
  <ds:schemaRefs>
    <ds:schemaRef ds:uri="220d492c-94d0-49fc-b654-03adfc4fa797"/>
    <ds:schemaRef ds:uri="6346be24-bfd1-4819-bd06-da4dfdf549b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E9B02AC-65D9-41D4-8D28-D4C5477A670D}">
  <ds:schemaRefs>
    <ds:schemaRef ds:uri="http://schemas.microsoft.com/sharepoint/v3/contenttype/forms"/>
  </ds:schemaRefs>
</ds:datastoreItem>
</file>

<file path=customXml/itemProps3.xml><?xml version="1.0" encoding="utf-8"?>
<ds:datastoreItem xmlns:ds="http://schemas.openxmlformats.org/officeDocument/2006/customXml" ds:itemID="{33F458F4-E11F-4F38-9E02-7A375339F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0d492c-94d0-49fc-b654-03adfc4fa797"/>
    <ds:schemaRef ds:uri="6346be24-bfd1-4819-bd06-da4dfdf549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TotalTime>
  <Words>1392</Words>
  <Application>Microsoft Office PowerPoint</Application>
  <PresentationFormat>Widescreen</PresentationFormat>
  <Paragraphs>98</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Trebuchet MS</vt:lpstr>
      <vt:lpstr>Office Theme</vt:lpstr>
      <vt:lpstr>Emerging Gamemakers Fund Creative Pitch Deck - Instructions</vt:lpstr>
      <vt:lpstr>PowerPoint Presentation</vt:lpstr>
      <vt:lpstr>Project Goals</vt:lpstr>
      <vt:lpstr>Design Overview</vt:lpstr>
      <vt:lpstr>Technical Overview</vt:lpstr>
      <vt:lpstr>Aesthetic Overview</vt:lpstr>
      <vt:lpstr>Accessibility Overview</vt:lpstr>
      <vt:lpstr>Inspiration /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Amelia Laughlan</dc:creator>
  <cp:lastModifiedBy>Emma Blong</cp:lastModifiedBy>
  <cp:revision>7</cp:revision>
  <dcterms:created xsi:type="dcterms:W3CDTF">2023-07-31T02:04:37Z</dcterms:created>
  <dcterms:modified xsi:type="dcterms:W3CDTF">2025-06-23T04:50:40Z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0x0101000E7C9A82519A614CBA79B5B86AD5262E</vt:lpwstr>
  </property>
  <property fmtid="{D5CDD505-2E9C-101B-9397-08002B2CF9AE}" pid="3" name="MediaServiceImageTags">
    <vt:lpwstr/>
  </property>
</Properties>
</file>